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8" r:id="rId4"/>
    <p:sldId id="264" r:id="rId5"/>
    <p:sldId id="262" r:id="rId6"/>
    <p:sldId id="265" r:id="rId7"/>
    <p:sldId id="266" r:id="rId8"/>
    <p:sldId id="267" r:id="rId9"/>
    <p:sldId id="269" r:id="rId10"/>
    <p:sldId id="270" r:id="rId11"/>
    <p:sldId id="271" r:id="rId12"/>
    <p:sldId id="272" r:id="rId13"/>
    <p:sldId id="273" r:id="rId14"/>
    <p:sldId id="274" r:id="rId15"/>
    <p:sldId id="27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FAFA"/>
    <a:srgbClr val="FE20D5"/>
    <a:srgbClr val="FAECF8"/>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9" autoAdjust="0"/>
    <p:restoredTop sz="94660"/>
  </p:normalViewPr>
  <p:slideViewPr>
    <p:cSldViewPr snapToGrid="0">
      <p:cViewPr varScale="1">
        <p:scale>
          <a:sx n="102" d="100"/>
          <a:sy n="102" d="100"/>
        </p:scale>
        <p:origin x="120" y="4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9A898-8B47-61AB-62AD-3AF4A9E5C34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44D6F5E4-2A3D-89E1-D7B7-92E0CC0B0E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12290D2C-3EDE-A990-A47F-2810F061097F}"/>
              </a:ext>
            </a:extLst>
          </p:cNvPr>
          <p:cNvSpPr>
            <a:spLocks noGrp="1"/>
          </p:cNvSpPr>
          <p:nvPr>
            <p:ph type="dt" sz="half" idx="10"/>
          </p:nvPr>
        </p:nvSpPr>
        <p:spPr/>
        <p:txBody>
          <a:bodyPr/>
          <a:lstStyle/>
          <a:p>
            <a:fld id="{0F56CEEC-8746-4497-AED3-C56F0E4181EA}" type="datetimeFigureOut">
              <a:rPr lang="en-GB" smtClean="0"/>
              <a:t>30/05/2026</a:t>
            </a:fld>
            <a:endParaRPr lang="en-GB"/>
          </a:p>
        </p:txBody>
      </p:sp>
      <p:sp>
        <p:nvSpPr>
          <p:cNvPr id="5" name="Footer Placeholder 4">
            <a:extLst>
              <a:ext uri="{FF2B5EF4-FFF2-40B4-BE49-F238E27FC236}">
                <a16:creationId xmlns:a16="http://schemas.microsoft.com/office/drawing/2014/main" id="{B6133940-1FAD-46D0-5FDA-58E6183392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FA7324-A5DA-CCAD-5891-03B33B1F3A06}"/>
              </a:ext>
            </a:extLst>
          </p:cNvPr>
          <p:cNvSpPr>
            <a:spLocks noGrp="1"/>
          </p:cNvSpPr>
          <p:nvPr>
            <p:ph type="sldNum" sz="quarter" idx="12"/>
          </p:nvPr>
        </p:nvSpPr>
        <p:spPr/>
        <p:txBody>
          <a:bodyPr/>
          <a:lstStyle/>
          <a:p>
            <a:fld id="{A9DF4138-2240-4D1E-B4EC-D4999C1905FA}" type="slidenum">
              <a:rPr lang="en-GB" smtClean="0"/>
              <a:t>‹#›</a:t>
            </a:fld>
            <a:endParaRPr lang="en-GB"/>
          </a:p>
        </p:txBody>
      </p:sp>
    </p:spTree>
    <p:extLst>
      <p:ext uri="{BB962C8B-B14F-4D97-AF65-F5344CB8AC3E}">
        <p14:creationId xmlns:p14="http://schemas.microsoft.com/office/powerpoint/2010/main" val="2082237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0FD73-BBEE-60FE-E29E-938E9F40FB1A}"/>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C7723055-36FE-547E-97E3-77FBF02327F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B928DB2-CB3E-D8D3-CD95-F06B48253E45}"/>
              </a:ext>
            </a:extLst>
          </p:cNvPr>
          <p:cNvSpPr>
            <a:spLocks noGrp="1"/>
          </p:cNvSpPr>
          <p:nvPr>
            <p:ph type="dt" sz="half" idx="10"/>
          </p:nvPr>
        </p:nvSpPr>
        <p:spPr/>
        <p:txBody>
          <a:bodyPr/>
          <a:lstStyle/>
          <a:p>
            <a:fld id="{0F56CEEC-8746-4497-AED3-C56F0E4181EA}" type="datetimeFigureOut">
              <a:rPr lang="en-GB" smtClean="0"/>
              <a:t>30/05/2026</a:t>
            </a:fld>
            <a:endParaRPr lang="en-GB"/>
          </a:p>
        </p:txBody>
      </p:sp>
      <p:sp>
        <p:nvSpPr>
          <p:cNvPr id="5" name="Footer Placeholder 4">
            <a:extLst>
              <a:ext uri="{FF2B5EF4-FFF2-40B4-BE49-F238E27FC236}">
                <a16:creationId xmlns:a16="http://schemas.microsoft.com/office/drawing/2014/main" id="{26C23C06-6B01-3436-5F22-A315A42DE4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C0DAA2-F3F8-715C-76C7-20F08BE9E1FC}"/>
              </a:ext>
            </a:extLst>
          </p:cNvPr>
          <p:cNvSpPr>
            <a:spLocks noGrp="1"/>
          </p:cNvSpPr>
          <p:nvPr>
            <p:ph type="sldNum" sz="quarter" idx="12"/>
          </p:nvPr>
        </p:nvSpPr>
        <p:spPr/>
        <p:txBody>
          <a:bodyPr/>
          <a:lstStyle/>
          <a:p>
            <a:fld id="{A9DF4138-2240-4D1E-B4EC-D4999C1905FA}" type="slidenum">
              <a:rPr lang="en-GB" smtClean="0"/>
              <a:t>‹#›</a:t>
            </a:fld>
            <a:endParaRPr lang="en-GB"/>
          </a:p>
        </p:txBody>
      </p:sp>
    </p:spTree>
    <p:extLst>
      <p:ext uri="{BB962C8B-B14F-4D97-AF65-F5344CB8AC3E}">
        <p14:creationId xmlns:p14="http://schemas.microsoft.com/office/powerpoint/2010/main" val="360864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53F414-2A6F-1BF5-F533-A525FF3FA37B}"/>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7D86814-6620-6B95-8F61-F864CF34305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E099017-D2FB-DAB7-41C0-6D3D3F4183F7}"/>
              </a:ext>
            </a:extLst>
          </p:cNvPr>
          <p:cNvSpPr>
            <a:spLocks noGrp="1"/>
          </p:cNvSpPr>
          <p:nvPr>
            <p:ph type="dt" sz="half" idx="10"/>
          </p:nvPr>
        </p:nvSpPr>
        <p:spPr/>
        <p:txBody>
          <a:bodyPr/>
          <a:lstStyle/>
          <a:p>
            <a:fld id="{0F56CEEC-8746-4497-AED3-C56F0E4181EA}" type="datetimeFigureOut">
              <a:rPr lang="en-GB" smtClean="0"/>
              <a:t>30/05/2026</a:t>
            </a:fld>
            <a:endParaRPr lang="en-GB"/>
          </a:p>
        </p:txBody>
      </p:sp>
      <p:sp>
        <p:nvSpPr>
          <p:cNvPr id="5" name="Footer Placeholder 4">
            <a:extLst>
              <a:ext uri="{FF2B5EF4-FFF2-40B4-BE49-F238E27FC236}">
                <a16:creationId xmlns:a16="http://schemas.microsoft.com/office/drawing/2014/main" id="{6CF8392E-F6D9-2EFC-D6CB-A291FE62B1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520588-20CA-9E4C-AA07-73D51ED3DA7B}"/>
              </a:ext>
            </a:extLst>
          </p:cNvPr>
          <p:cNvSpPr>
            <a:spLocks noGrp="1"/>
          </p:cNvSpPr>
          <p:nvPr>
            <p:ph type="sldNum" sz="quarter" idx="12"/>
          </p:nvPr>
        </p:nvSpPr>
        <p:spPr/>
        <p:txBody>
          <a:bodyPr/>
          <a:lstStyle/>
          <a:p>
            <a:fld id="{A9DF4138-2240-4D1E-B4EC-D4999C1905FA}" type="slidenum">
              <a:rPr lang="en-GB" smtClean="0"/>
              <a:t>‹#›</a:t>
            </a:fld>
            <a:endParaRPr lang="en-GB"/>
          </a:p>
        </p:txBody>
      </p:sp>
    </p:spTree>
    <p:extLst>
      <p:ext uri="{BB962C8B-B14F-4D97-AF65-F5344CB8AC3E}">
        <p14:creationId xmlns:p14="http://schemas.microsoft.com/office/powerpoint/2010/main" val="3323509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7E1B1-537F-4BFA-C603-1ABC6D0741B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15DEFD9-0BB2-1D16-43FD-E231F640E8A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1DE89EE-EFAF-3E38-9C1A-972BC8362926}"/>
              </a:ext>
            </a:extLst>
          </p:cNvPr>
          <p:cNvSpPr>
            <a:spLocks noGrp="1"/>
          </p:cNvSpPr>
          <p:nvPr>
            <p:ph type="dt" sz="half" idx="10"/>
          </p:nvPr>
        </p:nvSpPr>
        <p:spPr/>
        <p:txBody>
          <a:bodyPr/>
          <a:lstStyle/>
          <a:p>
            <a:fld id="{0F56CEEC-8746-4497-AED3-C56F0E4181EA}" type="datetimeFigureOut">
              <a:rPr lang="en-GB" smtClean="0"/>
              <a:t>30/05/2026</a:t>
            </a:fld>
            <a:endParaRPr lang="en-GB"/>
          </a:p>
        </p:txBody>
      </p:sp>
      <p:sp>
        <p:nvSpPr>
          <p:cNvPr id="5" name="Footer Placeholder 4">
            <a:extLst>
              <a:ext uri="{FF2B5EF4-FFF2-40B4-BE49-F238E27FC236}">
                <a16:creationId xmlns:a16="http://schemas.microsoft.com/office/drawing/2014/main" id="{72586828-F9C0-A2BB-B109-4918E75CE4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6DA17A-9763-3AFD-986B-2BB517A056F7}"/>
              </a:ext>
            </a:extLst>
          </p:cNvPr>
          <p:cNvSpPr>
            <a:spLocks noGrp="1"/>
          </p:cNvSpPr>
          <p:nvPr>
            <p:ph type="sldNum" sz="quarter" idx="12"/>
          </p:nvPr>
        </p:nvSpPr>
        <p:spPr/>
        <p:txBody>
          <a:bodyPr/>
          <a:lstStyle/>
          <a:p>
            <a:fld id="{A9DF4138-2240-4D1E-B4EC-D4999C1905FA}" type="slidenum">
              <a:rPr lang="en-GB" smtClean="0"/>
              <a:t>‹#›</a:t>
            </a:fld>
            <a:endParaRPr lang="en-GB"/>
          </a:p>
        </p:txBody>
      </p:sp>
    </p:spTree>
    <p:extLst>
      <p:ext uri="{BB962C8B-B14F-4D97-AF65-F5344CB8AC3E}">
        <p14:creationId xmlns:p14="http://schemas.microsoft.com/office/powerpoint/2010/main" val="1066371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55AB6-A1E9-CCE2-E25B-FDB227723CE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225FEFDA-271C-520F-7B7D-159451E8DE1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56B9AF1-9951-E42C-93F7-27FD041CB22D}"/>
              </a:ext>
            </a:extLst>
          </p:cNvPr>
          <p:cNvSpPr>
            <a:spLocks noGrp="1"/>
          </p:cNvSpPr>
          <p:nvPr>
            <p:ph type="dt" sz="half" idx="10"/>
          </p:nvPr>
        </p:nvSpPr>
        <p:spPr/>
        <p:txBody>
          <a:bodyPr/>
          <a:lstStyle/>
          <a:p>
            <a:fld id="{0F56CEEC-8746-4497-AED3-C56F0E4181EA}" type="datetimeFigureOut">
              <a:rPr lang="en-GB" smtClean="0"/>
              <a:t>30/05/2026</a:t>
            </a:fld>
            <a:endParaRPr lang="en-GB"/>
          </a:p>
        </p:txBody>
      </p:sp>
      <p:sp>
        <p:nvSpPr>
          <p:cNvPr id="5" name="Footer Placeholder 4">
            <a:extLst>
              <a:ext uri="{FF2B5EF4-FFF2-40B4-BE49-F238E27FC236}">
                <a16:creationId xmlns:a16="http://schemas.microsoft.com/office/drawing/2014/main" id="{9D71DE83-B0A1-3FBE-E14A-AA5318CD29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878C34-91CE-F7EB-BFE5-7B2B4D0E4DF1}"/>
              </a:ext>
            </a:extLst>
          </p:cNvPr>
          <p:cNvSpPr>
            <a:spLocks noGrp="1"/>
          </p:cNvSpPr>
          <p:nvPr>
            <p:ph type="sldNum" sz="quarter" idx="12"/>
          </p:nvPr>
        </p:nvSpPr>
        <p:spPr/>
        <p:txBody>
          <a:bodyPr/>
          <a:lstStyle/>
          <a:p>
            <a:fld id="{A9DF4138-2240-4D1E-B4EC-D4999C1905FA}" type="slidenum">
              <a:rPr lang="en-GB" smtClean="0"/>
              <a:t>‹#›</a:t>
            </a:fld>
            <a:endParaRPr lang="en-GB"/>
          </a:p>
        </p:txBody>
      </p:sp>
    </p:spTree>
    <p:extLst>
      <p:ext uri="{BB962C8B-B14F-4D97-AF65-F5344CB8AC3E}">
        <p14:creationId xmlns:p14="http://schemas.microsoft.com/office/powerpoint/2010/main" val="3690217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7CB7F-F337-C8F2-1857-B703E0A8D0C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CC622CF-3447-23D1-8F13-4B8369F467C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5056D7A-6BEB-8C93-EBE0-66C5D610CE7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907107EF-D2EF-34AE-722F-E026A82A1072}"/>
              </a:ext>
            </a:extLst>
          </p:cNvPr>
          <p:cNvSpPr>
            <a:spLocks noGrp="1"/>
          </p:cNvSpPr>
          <p:nvPr>
            <p:ph type="dt" sz="half" idx="10"/>
          </p:nvPr>
        </p:nvSpPr>
        <p:spPr/>
        <p:txBody>
          <a:bodyPr/>
          <a:lstStyle/>
          <a:p>
            <a:fld id="{0F56CEEC-8746-4497-AED3-C56F0E4181EA}" type="datetimeFigureOut">
              <a:rPr lang="en-GB" smtClean="0"/>
              <a:t>30/05/2026</a:t>
            </a:fld>
            <a:endParaRPr lang="en-GB"/>
          </a:p>
        </p:txBody>
      </p:sp>
      <p:sp>
        <p:nvSpPr>
          <p:cNvPr id="6" name="Footer Placeholder 5">
            <a:extLst>
              <a:ext uri="{FF2B5EF4-FFF2-40B4-BE49-F238E27FC236}">
                <a16:creationId xmlns:a16="http://schemas.microsoft.com/office/drawing/2014/main" id="{9B6D3081-E3E6-31B6-CB42-0593393CCF5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1F7121-FAC7-7540-6DE2-A1C15F3A1506}"/>
              </a:ext>
            </a:extLst>
          </p:cNvPr>
          <p:cNvSpPr>
            <a:spLocks noGrp="1"/>
          </p:cNvSpPr>
          <p:nvPr>
            <p:ph type="sldNum" sz="quarter" idx="12"/>
          </p:nvPr>
        </p:nvSpPr>
        <p:spPr/>
        <p:txBody>
          <a:bodyPr/>
          <a:lstStyle/>
          <a:p>
            <a:fld id="{A9DF4138-2240-4D1E-B4EC-D4999C1905FA}" type="slidenum">
              <a:rPr lang="en-GB" smtClean="0"/>
              <a:t>‹#›</a:t>
            </a:fld>
            <a:endParaRPr lang="en-GB"/>
          </a:p>
        </p:txBody>
      </p:sp>
    </p:spTree>
    <p:extLst>
      <p:ext uri="{BB962C8B-B14F-4D97-AF65-F5344CB8AC3E}">
        <p14:creationId xmlns:p14="http://schemas.microsoft.com/office/powerpoint/2010/main" val="354583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ADB11-189B-7C65-0F79-35EF38F47051}"/>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C92D116D-7866-A010-DB04-3ECDD0F7B2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15D4854-6E88-FBE7-C20A-7449FE4690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D8093079-66D2-D95A-5954-7EEB9FC41B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60621E3-09A9-807D-C19E-BE12E23DF5A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1ED9CF95-2717-A12A-FF9D-A723C93E238A}"/>
              </a:ext>
            </a:extLst>
          </p:cNvPr>
          <p:cNvSpPr>
            <a:spLocks noGrp="1"/>
          </p:cNvSpPr>
          <p:nvPr>
            <p:ph type="dt" sz="half" idx="10"/>
          </p:nvPr>
        </p:nvSpPr>
        <p:spPr/>
        <p:txBody>
          <a:bodyPr/>
          <a:lstStyle/>
          <a:p>
            <a:fld id="{0F56CEEC-8746-4497-AED3-C56F0E4181EA}" type="datetimeFigureOut">
              <a:rPr lang="en-GB" smtClean="0"/>
              <a:t>30/05/2026</a:t>
            </a:fld>
            <a:endParaRPr lang="en-GB"/>
          </a:p>
        </p:txBody>
      </p:sp>
      <p:sp>
        <p:nvSpPr>
          <p:cNvPr id="8" name="Footer Placeholder 7">
            <a:extLst>
              <a:ext uri="{FF2B5EF4-FFF2-40B4-BE49-F238E27FC236}">
                <a16:creationId xmlns:a16="http://schemas.microsoft.com/office/drawing/2014/main" id="{F8263732-7160-AE54-7CF3-A75261BC6B7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393898D-53CD-AE53-0326-3546A26BC90D}"/>
              </a:ext>
            </a:extLst>
          </p:cNvPr>
          <p:cNvSpPr>
            <a:spLocks noGrp="1"/>
          </p:cNvSpPr>
          <p:nvPr>
            <p:ph type="sldNum" sz="quarter" idx="12"/>
          </p:nvPr>
        </p:nvSpPr>
        <p:spPr/>
        <p:txBody>
          <a:bodyPr/>
          <a:lstStyle/>
          <a:p>
            <a:fld id="{A9DF4138-2240-4D1E-B4EC-D4999C1905FA}" type="slidenum">
              <a:rPr lang="en-GB" smtClean="0"/>
              <a:t>‹#›</a:t>
            </a:fld>
            <a:endParaRPr lang="en-GB"/>
          </a:p>
        </p:txBody>
      </p:sp>
    </p:spTree>
    <p:extLst>
      <p:ext uri="{BB962C8B-B14F-4D97-AF65-F5344CB8AC3E}">
        <p14:creationId xmlns:p14="http://schemas.microsoft.com/office/powerpoint/2010/main" val="1759442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9F293-DAE3-9458-106D-517BEAD3AA5A}"/>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3BDE0AB4-EF5F-0C0D-3BF5-0E45CD5E6435}"/>
              </a:ext>
            </a:extLst>
          </p:cNvPr>
          <p:cNvSpPr>
            <a:spLocks noGrp="1"/>
          </p:cNvSpPr>
          <p:nvPr>
            <p:ph type="dt" sz="half" idx="10"/>
          </p:nvPr>
        </p:nvSpPr>
        <p:spPr/>
        <p:txBody>
          <a:bodyPr/>
          <a:lstStyle/>
          <a:p>
            <a:fld id="{0F56CEEC-8746-4497-AED3-C56F0E4181EA}" type="datetimeFigureOut">
              <a:rPr lang="en-GB" smtClean="0"/>
              <a:t>30/05/2026</a:t>
            </a:fld>
            <a:endParaRPr lang="en-GB"/>
          </a:p>
        </p:txBody>
      </p:sp>
      <p:sp>
        <p:nvSpPr>
          <p:cNvPr id="4" name="Footer Placeholder 3">
            <a:extLst>
              <a:ext uri="{FF2B5EF4-FFF2-40B4-BE49-F238E27FC236}">
                <a16:creationId xmlns:a16="http://schemas.microsoft.com/office/drawing/2014/main" id="{A10DA251-9809-191F-3FB1-BC7EC803A80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F69A943-B244-E0A6-C531-A6CD138D8753}"/>
              </a:ext>
            </a:extLst>
          </p:cNvPr>
          <p:cNvSpPr>
            <a:spLocks noGrp="1"/>
          </p:cNvSpPr>
          <p:nvPr>
            <p:ph type="sldNum" sz="quarter" idx="12"/>
          </p:nvPr>
        </p:nvSpPr>
        <p:spPr/>
        <p:txBody>
          <a:bodyPr/>
          <a:lstStyle/>
          <a:p>
            <a:fld id="{A9DF4138-2240-4D1E-B4EC-D4999C1905FA}" type="slidenum">
              <a:rPr lang="en-GB" smtClean="0"/>
              <a:t>‹#›</a:t>
            </a:fld>
            <a:endParaRPr lang="en-GB"/>
          </a:p>
        </p:txBody>
      </p:sp>
    </p:spTree>
    <p:extLst>
      <p:ext uri="{BB962C8B-B14F-4D97-AF65-F5344CB8AC3E}">
        <p14:creationId xmlns:p14="http://schemas.microsoft.com/office/powerpoint/2010/main" val="3064663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BA44F2-B85D-A4A5-B165-15E094CEEDBE}"/>
              </a:ext>
            </a:extLst>
          </p:cNvPr>
          <p:cNvSpPr>
            <a:spLocks noGrp="1"/>
          </p:cNvSpPr>
          <p:nvPr>
            <p:ph type="dt" sz="half" idx="10"/>
          </p:nvPr>
        </p:nvSpPr>
        <p:spPr/>
        <p:txBody>
          <a:bodyPr/>
          <a:lstStyle/>
          <a:p>
            <a:fld id="{0F56CEEC-8746-4497-AED3-C56F0E4181EA}" type="datetimeFigureOut">
              <a:rPr lang="en-GB" smtClean="0"/>
              <a:t>30/05/2026</a:t>
            </a:fld>
            <a:endParaRPr lang="en-GB"/>
          </a:p>
        </p:txBody>
      </p:sp>
      <p:sp>
        <p:nvSpPr>
          <p:cNvPr id="3" name="Footer Placeholder 2">
            <a:extLst>
              <a:ext uri="{FF2B5EF4-FFF2-40B4-BE49-F238E27FC236}">
                <a16:creationId xmlns:a16="http://schemas.microsoft.com/office/drawing/2014/main" id="{1D0CA121-C7C1-4541-D584-3631F40EC62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5F06012-6F5F-8E53-D1EC-D564AFAF423E}"/>
              </a:ext>
            </a:extLst>
          </p:cNvPr>
          <p:cNvSpPr>
            <a:spLocks noGrp="1"/>
          </p:cNvSpPr>
          <p:nvPr>
            <p:ph type="sldNum" sz="quarter" idx="12"/>
          </p:nvPr>
        </p:nvSpPr>
        <p:spPr/>
        <p:txBody>
          <a:bodyPr/>
          <a:lstStyle/>
          <a:p>
            <a:fld id="{A9DF4138-2240-4D1E-B4EC-D4999C1905FA}" type="slidenum">
              <a:rPr lang="en-GB" smtClean="0"/>
              <a:t>‹#›</a:t>
            </a:fld>
            <a:endParaRPr lang="en-GB"/>
          </a:p>
        </p:txBody>
      </p:sp>
    </p:spTree>
    <p:extLst>
      <p:ext uri="{BB962C8B-B14F-4D97-AF65-F5344CB8AC3E}">
        <p14:creationId xmlns:p14="http://schemas.microsoft.com/office/powerpoint/2010/main" val="147482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2DB92-E914-F6C7-5E4A-96B8197ECFC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34BDB020-AD94-39CC-C7E1-8018CC85B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678304A-BBA1-6464-B307-C9B9E68210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E6F34A9-01F5-2E18-A629-F25A0D866C6F}"/>
              </a:ext>
            </a:extLst>
          </p:cNvPr>
          <p:cNvSpPr>
            <a:spLocks noGrp="1"/>
          </p:cNvSpPr>
          <p:nvPr>
            <p:ph type="dt" sz="half" idx="10"/>
          </p:nvPr>
        </p:nvSpPr>
        <p:spPr/>
        <p:txBody>
          <a:bodyPr/>
          <a:lstStyle/>
          <a:p>
            <a:fld id="{0F56CEEC-8746-4497-AED3-C56F0E4181EA}" type="datetimeFigureOut">
              <a:rPr lang="en-GB" smtClean="0"/>
              <a:t>30/05/2026</a:t>
            </a:fld>
            <a:endParaRPr lang="en-GB"/>
          </a:p>
        </p:txBody>
      </p:sp>
      <p:sp>
        <p:nvSpPr>
          <p:cNvPr id="6" name="Footer Placeholder 5">
            <a:extLst>
              <a:ext uri="{FF2B5EF4-FFF2-40B4-BE49-F238E27FC236}">
                <a16:creationId xmlns:a16="http://schemas.microsoft.com/office/drawing/2014/main" id="{55780A1E-5FDE-5EEC-4119-9CDF81E151C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6CD6725-B723-081C-A2A7-BD619BF217EF}"/>
              </a:ext>
            </a:extLst>
          </p:cNvPr>
          <p:cNvSpPr>
            <a:spLocks noGrp="1"/>
          </p:cNvSpPr>
          <p:nvPr>
            <p:ph type="sldNum" sz="quarter" idx="12"/>
          </p:nvPr>
        </p:nvSpPr>
        <p:spPr/>
        <p:txBody>
          <a:bodyPr/>
          <a:lstStyle/>
          <a:p>
            <a:fld id="{A9DF4138-2240-4D1E-B4EC-D4999C1905FA}" type="slidenum">
              <a:rPr lang="en-GB" smtClean="0"/>
              <a:t>‹#›</a:t>
            </a:fld>
            <a:endParaRPr lang="en-GB"/>
          </a:p>
        </p:txBody>
      </p:sp>
    </p:spTree>
    <p:extLst>
      <p:ext uri="{BB962C8B-B14F-4D97-AF65-F5344CB8AC3E}">
        <p14:creationId xmlns:p14="http://schemas.microsoft.com/office/powerpoint/2010/main" val="585796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80A1D-3A8F-B5FB-AF25-F67516EF32E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978AA0A-43A7-7171-B85A-3D083159ED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CCAF635-B11F-7314-4526-D4396622C9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3A81CE7-47C9-2884-BC87-25BEB7614A48}"/>
              </a:ext>
            </a:extLst>
          </p:cNvPr>
          <p:cNvSpPr>
            <a:spLocks noGrp="1"/>
          </p:cNvSpPr>
          <p:nvPr>
            <p:ph type="dt" sz="half" idx="10"/>
          </p:nvPr>
        </p:nvSpPr>
        <p:spPr/>
        <p:txBody>
          <a:bodyPr/>
          <a:lstStyle/>
          <a:p>
            <a:fld id="{0F56CEEC-8746-4497-AED3-C56F0E4181EA}" type="datetimeFigureOut">
              <a:rPr lang="en-GB" smtClean="0"/>
              <a:t>30/05/2026</a:t>
            </a:fld>
            <a:endParaRPr lang="en-GB"/>
          </a:p>
        </p:txBody>
      </p:sp>
      <p:sp>
        <p:nvSpPr>
          <p:cNvPr id="6" name="Footer Placeholder 5">
            <a:extLst>
              <a:ext uri="{FF2B5EF4-FFF2-40B4-BE49-F238E27FC236}">
                <a16:creationId xmlns:a16="http://schemas.microsoft.com/office/drawing/2014/main" id="{841E4B07-930D-48CC-EA27-0220C9C5CA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CCBB7B-019A-0903-151F-900982833626}"/>
              </a:ext>
            </a:extLst>
          </p:cNvPr>
          <p:cNvSpPr>
            <a:spLocks noGrp="1"/>
          </p:cNvSpPr>
          <p:nvPr>
            <p:ph type="sldNum" sz="quarter" idx="12"/>
          </p:nvPr>
        </p:nvSpPr>
        <p:spPr/>
        <p:txBody>
          <a:bodyPr/>
          <a:lstStyle/>
          <a:p>
            <a:fld id="{A9DF4138-2240-4D1E-B4EC-D4999C1905FA}" type="slidenum">
              <a:rPr lang="en-GB" smtClean="0"/>
              <a:t>‹#›</a:t>
            </a:fld>
            <a:endParaRPr lang="en-GB"/>
          </a:p>
        </p:txBody>
      </p:sp>
    </p:spTree>
    <p:extLst>
      <p:ext uri="{BB962C8B-B14F-4D97-AF65-F5344CB8AC3E}">
        <p14:creationId xmlns:p14="http://schemas.microsoft.com/office/powerpoint/2010/main" val="1809289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5CA8DF-F6F8-4C70-5BC9-D07CC77879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04F72337-BA1F-BD29-58C9-40B10D1FC5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319577B-F859-07C2-E0FD-2A8FE1EC59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F56CEEC-8746-4497-AED3-C56F0E4181EA}" type="datetimeFigureOut">
              <a:rPr lang="en-GB" smtClean="0"/>
              <a:t>30/05/2026</a:t>
            </a:fld>
            <a:endParaRPr lang="en-GB"/>
          </a:p>
        </p:txBody>
      </p:sp>
      <p:sp>
        <p:nvSpPr>
          <p:cNvPr id="5" name="Footer Placeholder 4">
            <a:extLst>
              <a:ext uri="{FF2B5EF4-FFF2-40B4-BE49-F238E27FC236}">
                <a16:creationId xmlns:a16="http://schemas.microsoft.com/office/drawing/2014/main" id="{2BF52355-02EF-86E1-ECFB-AEC1C162AD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172A7B6-EE46-EF41-CBE3-1F23E06BD8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9DF4138-2240-4D1E-B4EC-D4999C1905FA}" type="slidenum">
              <a:rPr lang="en-GB" smtClean="0"/>
              <a:t>‹#›</a:t>
            </a:fld>
            <a:endParaRPr lang="en-GB"/>
          </a:p>
        </p:txBody>
      </p:sp>
    </p:spTree>
    <p:extLst>
      <p:ext uri="{BB962C8B-B14F-4D97-AF65-F5344CB8AC3E}">
        <p14:creationId xmlns:p14="http://schemas.microsoft.com/office/powerpoint/2010/main" val="32450555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http://www.aivisualmro.com/" TargetMode="Externa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9.jpeg"/><Relationship Id="rId5" Type="http://schemas.openxmlformats.org/officeDocument/2006/relationships/image" Target="../media/image29.png"/><Relationship Id="rId10" Type="http://schemas.openxmlformats.org/officeDocument/2006/relationships/image" Target="../media/image33.jpeg"/><Relationship Id="rId4" Type="http://schemas.openxmlformats.org/officeDocument/2006/relationships/image" Target="../media/image28.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sv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hyperlink" Target="https://aivisualmro.com/businessCase/" TargetMode="External"/><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hyperlink" Target="mailto:Julian.Marinescu@outlook.com"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www.aivisualmro.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hyperlink" Target="https://aivisualmro.com/usecase1-part-detect" TargetMode="External"/><Relationship Id="rId3" Type="http://schemas.openxmlformats.org/officeDocument/2006/relationships/image" Target="../media/image7.jpeg"/><Relationship Id="rId7" Type="http://schemas.openxmlformats.org/officeDocument/2006/relationships/image" Target="../media/image3.sv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hyperlink" Target="https://aivisualmro.com/static/videos/tab2.mp4" TargetMode="External"/><Relationship Id="rId5" Type="http://schemas.openxmlformats.org/officeDocument/2006/relationships/image" Target="../media/image8.png"/><Relationship Id="rId4" Type="http://schemas.openxmlformats.org/officeDocument/2006/relationships/hyperlink" Target="https://aivisualmro.com/static/videos/batch99_480.mp4"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svg"/><Relationship Id="rId7"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hyperlink" Target="https://aivisualmro.com/static/videos/5_nowaveform.mp4" TargetMode="External"/><Relationship Id="rId11"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hyperlink" Target="https://aivisualmro.com/usecase2-missingboltdetection" TargetMode="External"/><Relationship Id="rId9" Type="http://schemas.openxmlformats.org/officeDocument/2006/relationships/hyperlink" Target="https://aivisualmro.com/static/videos/outercase_assembly_inspection.mp4"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aivisualmro.com/usecase3-aircraft-skin-inspection" TargetMode="External"/><Relationship Id="rId7"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3.svg"/><Relationship Id="rId5" Type="http://schemas.openxmlformats.org/officeDocument/2006/relationships/hyperlink" Target="https://aivisualmro.com/static/videos/10_2_web.mp4" TargetMode="Externa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jpeg"/><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svg"/><Relationship Id="rId4" Type="http://schemas.openxmlformats.org/officeDocument/2006/relationships/hyperlink" Target="https://aivisualmro.com/static/videos/corrosion_detection_ai_model_video_play.mp4"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image" Target="../media/image6.jpeg"/><Relationship Id="rId7"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svg"/><Relationship Id="rId4" Type="http://schemas.openxmlformats.org/officeDocument/2006/relationships/hyperlink" Target="https://aivisualmro.com/static/videos/output_combined_web.mp4"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8023A9A-DF7C-B2F7-6215-0D68A5DBC322}"/>
              </a:ext>
            </a:extLst>
          </p:cNvPr>
          <p:cNvPicPr>
            <a:picLocks noChangeAspect="1"/>
          </p:cNvPicPr>
          <p:nvPr/>
        </p:nvPicPr>
        <p:blipFill>
          <a:blip r:embed="rId2" cstate="screen">
            <a:alphaModFix amt="70000"/>
            <a:extLst>
              <a:ext uri="{28A0092B-C50C-407E-A947-70E740481C1C}">
                <a14:useLocalDpi xmlns:a14="http://schemas.microsoft.com/office/drawing/2010/main"/>
              </a:ext>
            </a:extLst>
          </a:blip>
          <a:srcRect/>
          <a:stretch>
            <a:fillRect/>
          </a:stretch>
        </p:blipFill>
        <p:spPr>
          <a:xfrm>
            <a:off x="466284" y="841305"/>
            <a:ext cx="7109767" cy="2292253"/>
          </a:xfrm>
          <a:prstGeom prst="rect">
            <a:avLst/>
          </a:prstGeom>
        </p:spPr>
      </p:pic>
      <p:pic>
        <p:nvPicPr>
          <p:cNvPr id="12" name="Picture 11">
            <a:extLst>
              <a:ext uri="{FF2B5EF4-FFF2-40B4-BE49-F238E27FC236}">
                <a16:creationId xmlns:a16="http://schemas.microsoft.com/office/drawing/2014/main" id="{E053576F-7D01-E8E6-6C65-42D56DE9EB76}"/>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a:stretch>
            <a:fillRect/>
          </a:stretch>
        </p:blipFill>
        <p:spPr>
          <a:xfrm>
            <a:off x="0" y="3223359"/>
            <a:ext cx="12192000" cy="4220230"/>
          </a:xfrm>
          <a:prstGeom prst="rect">
            <a:avLst/>
          </a:prstGeom>
        </p:spPr>
      </p:pic>
      <p:sp>
        <p:nvSpPr>
          <p:cNvPr id="4" name="Rectangle 3">
            <a:extLst>
              <a:ext uri="{FF2B5EF4-FFF2-40B4-BE49-F238E27FC236}">
                <a16:creationId xmlns:a16="http://schemas.microsoft.com/office/drawing/2014/main" id="{5FE3E0C3-FFAC-7506-BC93-81CD60091623}"/>
              </a:ext>
            </a:extLst>
          </p:cNvPr>
          <p:cNvSpPr/>
          <p:nvPr/>
        </p:nvSpPr>
        <p:spPr>
          <a:xfrm>
            <a:off x="-1658499" y="1176952"/>
            <a:ext cx="10293684" cy="1323439"/>
          </a:xfrm>
          <a:prstGeom prst="rect">
            <a:avLst/>
          </a:prstGeom>
          <a:noFill/>
        </p:spPr>
        <p:txBody>
          <a:bodyPr wrap="square" lIns="91440" tIns="45720" rIns="91440" bIns="45720">
            <a:spAutoFit/>
          </a:bodyPr>
          <a:lstStyle/>
          <a:p>
            <a:pPr algn="ctr"/>
            <a:r>
              <a:rPr lang="en-GB" sz="8000" b="1" dirty="0">
                <a:ln w="10160">
                  <a:solidFill>
                    <a:schemeClr val="tx1"/>
                  </a:solidFill>
                  <a:prstDash val="solid"/>
                </a:ln>
                <a:effectLst>
                  <a:outerShdw blurRad="38100" dist="22860" dir="5400000" algn="tl" rotWithShape="0">
                    <a:srgbClr val="000000">
                      <a:alpha val="30000"/>
                    </a:srgbClr>
                  </a:outerShdw>
                </a:effectLst>
                <a:latin typeface="Inter 24pt" panose="02000503000000020004" pitchFamily="2" charset="0"/>
                <a:ea typeface="Inter 24pt" panose="02000503000000020004" pitchFamily="2" charset="0"/>
                <a:cs typeface="Sans Serif Collection" panose="020B0502040504020204" pitchFamily="34" charset="0"/>
              </a:rPr>
              <a:t>Visual</a:t>
            </a:r>
            <a:r>
              <a:rPr lang="en-GB" sz="80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Inter 24pt" panose="02000503000000020004" pitchFamily="2" charset="0"/>
                <a:ea typeface="Inter 24pt" panose="02000503000000020004" pitchFamily="2" charset="0"/>
                <a:cs typeface="Sans Serif Collection" panose="020B0502040504020204" pitchFamily="34" charset="0"/>
              </a:rPr>
              <a:t> </a:t>
            </a:r>
            <a:r>
              <a:rPr lang="en-GB" sz="8000" b="1" cap="none" spc="0"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Inter 24pt" panose="02000503000000020004" pitchFamily="2" charset="0"/>
                <a:ea typeface="Inter 24pt" panose="02000503000000020004" pitchFamily="2" charset="0"/>
                <a:cs typeface="Sans Serif Collection" panose="020B0502040504020204" pitchFamily="34" charset="0"/>
              </a:rPr>
              <a:t>AI </a:t>
            </a:r>
            <a:r>
              <a:rPr lang="en-GB" sz="8000" b="1" cap="none" spc="0" dirty="0">
                <a:ln w="10160">
                  <a:solidFill>
                    <a:schemeClr val="tx1"/>
                  </a:solidFill>
                  <a:prstDash val="solid"/>
                </a:ln>
                <a:effectLst>
                  <a:outerShdw blurRad="38100" dist="22860" dir="5400000" algn="tl" rotWithShape="0">
                    <a:srgbClr val="000000">
                      <a:alpha val="30000"/>
                    </a:srgbClr>
                  </a:outerShdw>
                </a:effectLst>
                <a:latin typeface="Inter 24pt" panose="02000503000000020004" pitchFamily="2" charset="0"/>
                <a:ea typeface="Inter 24pt" panose="02000503000000020004" pitchFamily="2" charset="0"/>
                <a:cs typeface="Sans Serif Collection" panose="020B0502040504020204" pitchFamily="34" charset="0"/>
              </a:rPr>
              <a:t>MRO</a:t>
            </a:r>
            <a:endParaRPr lang="en-GB" sz="8000" b="1" cap="none" spc="0" dirty="0">
              <a:ln w="10160">
                <a:solidFill>
                  <a:schemeClr val="tx1"/>
                </a:solidFill>
                <a:prstDash val="solid"/>
              </a:ln>
              <a:effectLst>
                <a:outerShdw blurRad="38100" dist="22860" dir="5400000" algn="tl" rotWithShape="0">
                  <a:srgbClr val="000000">
                    <a:alpha val="30000"/>
                  </a:srgbClr>
                </a:outerShdw>
              </a:effectLst>
            </a:endParaRPr>
          </a:p>
        </p:txBody>
      </p:sp>
      <p:pic>
        <p:nvPicPr>
          <p:cNvPr id="3" name="Graphic 2">
            <a:extLst>
              <a:ext uri="{FF2B5EF4-FFF2-40B4-BE49-F238E27FC236}">
                <a16:creationId xmlns:a16="http://schemas.microsoft.com/office/drawing/2014/main" id="{CFBC53BE-B49B-1A39-DF40-7B12329978D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8860" y="6710278"/>
            <a:ext cx="295443" cy="295443"/>
          </a:xfrm>
          <a:prstGeom prst="rect">
            <a:avLst/>
          </a:prstGeom>
        </p:spPr>
      </p:pic>
      <p:sp>
        <p:nvSpPr>
          <p:cNvPr id="2" name="TextBox 1">
            <a:extLst>
              <a:ext uri="{FF2B5EF4-FFF2-40B4-BE49-F238E27FC236}">
                <a16:creationId xmlns:a16="http://schemas.microsoft.com/office/drawing/2014/main" id="{68643459-6734-A73C-B8DF-3273BD7B6493}"/>
              </a:ext>
            </a:extLst>
          </p:cNvPr>
          <p:cNvSpPr txBox="1"/>
          <p:nvPr/>
        </p:nvSpPr>
        <p:spPr>
          <a:xfrm>
            <a:off x="0" y="2836038"/>
            <a:ext cx="2510944" cy="369332"/>
          </a:xfrm>
          <a:prstGeom prst="rect">
            <a:avLst/>
          </a:prstGeom>
          <a:noFill/>
        </p:spPr>
        <p:txBody>
          <a:bodyPr wrap="none" rtlCol="0">
            <a:spAutoFit/>
          </a:bodyPr>
          <a:lstStyle/>
          <a:p>
            <a:r>
              <a:rPr lang="en-GB" dirty="0">
                <a:hlinkClick r:id="rId5"/>
              </a:rPr>
              <a:t>www.aiVisualMRO.com</a:t>
            </a:r>
            <a:endParaRPr lang="en-GB" dirty="0"/>
          </a:p>
        </p:txBody>
      </p:sp>
    </p:spTree>
    <p:extLst>
      <p:ext uri="{BB962C8B-B14F-4D97-AF65-F5344CB8AC3E}">
        <p14:creationId xmlns:p14="http://schemas.microsoft.com/office/powerpoint/2010/main" val="3211208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530AB7-1F31-82B7-BE03-F680D245F503}"/>
              </a:ext>
            </a:extLst>
          </p:cNvPr>
          <p:cNvSpPr/>
          <p:nvPr/>
        </p:nvSpPr>
        <p:spPr>
          <a:xfrm>
            <a:off x="-148869" y="380351"/>
            <a:ext cx="12489737" cy="830997"/>
          </a:xfrm>
          <a:prstGeom prst="rect">
            <a:avLst/>
          </a:prstGeom>
          <a:noFill/>
        </p:spPr>
        <p:txBody>
          <a:bodyPr wrap="square" lIns="91440" tIns="45720" rIns="91440" bIns="45720">
            <a:spAutoFit/>
          </a:bodyPr>
          <a:lstStyle/>
          <a:p>
            <a:pPr lvl="0">
              <a:defRPr/>
            </a:pPr>
            <a:r>
              <a:rPr lang="en-GB" sz="4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Inter 24pt" panose="02000503000000020004" pitchFamily="2" charset="0"/>
                <a:ea typeface="Inter 24pt" panose="02000503000000020004" pitchFamily="2" charset="0"/>
                <a:cs typeface="Sans Serif Collection" panose="020B0502040504020204" pitchFamily="34" charset="0"/>
              </a:rPr>
              <a:t> AI</a:t>
            </a:r>
            <a:r>
              <a:rPr kumimoji="0" lang="en-GB" sz="4800" b="1" i="0" u="none" strike="noStrike" kern="1200" cap="none" spc="0" normalizeH="0" baseline="0" noProof="0" dirty="0">
                <a:ln w="10160">
                  <a:solidFill>
                    <a:prstClr val="black"/>
                  </a:solidFill>
                  <a:prstDash val="solid"/>
                </a:ln>
                <a:solidFill>
                  <a:prstClr val="black"/>
                </a:solidFill>
                <a:effectLst>
                  <a:outerShdw blurRad="38100" dist="22860" dir="5400000" algn="tl" rotWithShape="0">
                    <a:srgbClr val="000000">
                      <a:alpha val="30000"/>
                    </a:srgbClr>
                  </a:outerShdw>
                </a:effectLst>
                <a:uLnTx/>
                <a:uFillTx/>
                <a:latin typeface="Inter 24pt" panose="02000503000000020004" pitchFamily="2" charset="0"/>
                <a:ea typeface="Inter 24pt" panose="02000503000000020004" pitchFamily="2" charset="0"/>
                <a:cs typeface="Sans Serif Collection" panose="020B0502040504020204" pitchFamily="34" charset="0"/>
              </a:rPr>
              <a:t> Capability </a:t>
            </a:r>
            <a:r>
              <a:rPr kumimoji="0" lang="en-GB" sz="2400" b="1" i="0" u="none" strike="noStrike" kern="1200" cap="none" spc="0" normalizeH="0" baseline="0" noProof="0" dirty="0">
                <a:ln w="10160">
                  <a:solidFill>
                    <a:prstClr val="black"/>
                  </a:solidFill>
                  <a:prstDash val="solid"/>
                </a:ln>
                <a:solidFill>
                  <a:prstClr val="black"/>
                </a:solidFill>
                <a:effectLst>
                  <a:outerShdw blurRad="38100" dist="22860" dir="5400000" algn="tl" rotWithShape="0">
                    <a:srgbClr val="000000">
                      <a:alpha val="30000"/>
                    </a:srgbClr>
                  </a:outerShdw>
                </a:effectLst>
                <a:uLnTx/>
                <a:uFillTx/>
                <a:latin typeface="Inter 24pt" panose="02000503000000020004" pitchFamily="2" charset="0"/>
                <a:ea typeface="Inter 24pt" panose="02000503000000020004" pitchFamily="2" charset="0"/>
                <a:cs typeface="Sans Serif Collection" panose="020B0502040504020204" pitchFamily="34" charset="0"/>
              </a:rPr>
              <a:t>- May 2026</a:t>
            </a:r>
            <a:endParaRPr kumimoji="0" lang="en-GB" sz="4800" b="1" i="0" u="none" strike="noStrike" kern="1200" cap="none" spc="0" normalizeH="0" baseline="0" noProof="0" dirty="0">
              <a:ln w="10160">
                <a:solidFill>
                  <a:prstClr val="black"/>
                </a:solidFill>
                <a:prstDash val="solid"/>
              </a:ln>
              <a:solidFill>
                <a:prstClr val="black"/>
              </a:solidFill>
              <a:effectLst>
                <a:outerShdw blurRad="38100" dist="22860" dir="5400000" algn="tl" rotWithShape="0">
                  <a:srgbClr val="000000">
                    <a:alpha val="30000"/>
                  </a:srgbClr>
                </a:outerShdw>
              </a:effectLst>
              <a:uLnTx/>
              <a:uFillTx/>
              <a:latin typeface="Aptos" panose="02110004020202020204"/>
              <a:ea typeface="+mn-ea"/>
              <a:cs typeface="+mn-cs"/>
            </a:endParaRPr>
          </a:p>
        </p:txBody>
      </p:sp>
      <p:grpSp>
        <p:nvGrpSpPr>
          <p:cNvPr id="31" name="Group 30">
            <a:extLst>
              <a:ext uri="{FF2B5EF4-FFF2-40B4-BE49-F238E27FC236}">
                <a16:creationId xmlns:a16="http://schemas.microsoft.com/office/drawing/2014/main" id="{37BD953B-E25E-9791-B007-1A847AA33D76}"/>
              </a:ext>
            </a:extLst>
          </p:cNvPr>
          <p:cNvGrpSpPr/>
          <p:nvPr/>
        </p:nvGrpSpPr>
        <p:grpSpPr>
          <a:xfrm>
            <a:off x="6853629" y="5112276"/>
            <a:ext cx="3371516" cy="1764320"/>
            <a:chOff x="0" y="4404168"/>
            <a:chExt cx="4392388" cy="2453831"/>
          </a:xfrm>
        </p:grpSpPr>
        <p:sp>
          <p:nvSpPr>
            <p:cNvPr id="12" name="Rectangle 11">
              <a:extLst>
                <a:ext uri="{FF2B5EF4-FFF2-40B4-BE49-F238E27FC236}">
                  <a16:creationId xmlns:a16="http://schemas.microsoft.com/office/drawing/2014/main" id="{42B9F149-5CE1-CFDB-EDBC-39CE224192AC}"/>
                </a:ext>
              </a:extLst>
            </p:cNvPr>
            <p:cNvSpPr/>
            <p:nvPr/>
          </p:nvSpPr>
          <p:spPr>
            <a:xfrm>
              <a:off x="0" y="4404168"/>
              <a:ext cx="4392386" cy="245383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200"/>
            </a:p>
          </p:txBody>
        </p:sp>
        <p:sp>
          <p:nvSpPr>
            <p:cNvPr id="10" name="TextBox 9">
              <a:extLst>
                <a:ext uri="{FF2B5EF4-FFF2-40B4-BE49-F238E27FC236}">
                  <a16:creationId xmlns:a16="http://schemas.microsoft.com/office/drawing/2014/main" id="{73064EBE-ED1A-19E6-C95C-D0957F001601}"/>
                </a:ext>
              </a:extLst>
            </p:cNvPr>
            <p:cNvSpPr txBox="1"/>
            <p:nvPr/>
          </p:nvSpPr>
          <p:spPr>
            <a:xfrm>
              <a:off x="1647794" y="4430755"/>
              <a:ext cx="2744594" cy="179784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black"/>
                  </a:solidFill>
                  <a:latin typeface="Inter 24pt Light" panose="02000503000000020004" pitchFamily="2" charset="0"/>
                  <a:ea typeface="Inter 24pt Light" panose="02000503000000020004" pitchFamily="2" charset="0"/>
                </a:rPr>
                <a:t>Cooling holes: small irregular holes at various angles.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black"/>
                  </a:solidFill>
                  <a:latin typeface="Inter 24pt Light" panose="02000503000000020004" pitchFamily="2" charset="0"/>
                  <a:ea typeface="Inter 24pt Light" panose="02000503000000020004" pitchFamily="2" charset="0"/>
                </a:rPr>
                <a:t>AI model cannot run locally (phone), needs GPU compute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prstClr val="black"/>
                </a:solidFill>
                <a:latin typeface="Inter 24pt Light" panose="02000503000000020004" pitchFamily="2" charset="0"/>
                <a:ea typeface="Inter 24pt Light" panose="02000503000000020004" pitchFamily="2" charset="0"/>
              </a:endParaRPr>
            </a:p>
            <a:p>
              <a:pPr lvl="0">
                <a:defRPr/>
              </a:pPr>
              <a:r>
                <a:rPr lang="en-GB" sz="1200" dirty="0">
                  <a:solidFill>
                    <a:prstClr val="black"/>
                  </a:solidFill>
                  <a:latin typeface="Inter 24pt Light" panose="02000503000000020004" pitchFamily="2" charset="0"/>
                  <a:ea typeface="Inter 24pt Light" panose="02000503000000020004" pitchFamily="2" charset="0"/>
                </a:rPr>
                <a:t>Level:</a:t>
              </a:r>
              <a:r>
                <a:rPr lang="en-GB" sz="1200" b="1" dirty="0">
                  <a:solidFill>
                    <a:prstClr val="black"/>
                  </a:solidFill>
                  <a:latin typeface="Inter 18pt Black" panose="02000503000000020004" pitchFamily="2" charset="0"/>
                  <a:ea typeface="Inter 18pt Black" panose="02000503000000020004" pitchFamily="2" charset="0"/>
                </a:rPr>
                <a:t> Very Hard/ Expensive Compute</a:t>
              </a:r>
            </a:p>
          </p:txBody>
        </p:sp>
        <p:pic>
          <p:nvPicPr>
            <p:cNvPr id="16" name="Picture 15">
              <a:extLst>
                <a:ext uri="{FF2B5EF4-FFF2-40B4-BE49-F238E27FC236}">
                  <a16:creationId xmlns:a16="http://schemas.microsoft.com/office/drawing/2014/main" id="{2EC53763-8B66-D4FB-2BFF-A7B90F52EE0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4404168"/>
              <a:ext cx="1557651" cy="2453831"/>
            </a:xfrm>
            <a:prstGeom prst="rect">
              <a:avLst/>
            </a:prstGeom>
          </p:spPr>
        </p:pic>
      </p:grpSp>
      <p:grpSp>
        <p:nvGrpSpPr>
          <p:cNvPr id="30" name="Group 29">
            <a:extLst>
              <a:ext uri="{FF2B5EF4-FFF2-40B4-BE49-F238E27FC236}">
                <a16:creationId xmlns:a16="http://schemas.microsoft.com/office/drawing/2014/main" id="{F118FFDC-1E32-AA94-E3A2-F15FFA705E14}"/>
              </a:ext>
            </a:extLst>
          </p:cNvPr>
          <p:cNvGrpSpPr/>
          <p:nvPr/>
        </p:nvGrpSpPr>
        <p:grpSpPr>
          <a:xfrm>
            <a:off x="89608" y="3209817"/>
            <a:ext cx="3124867" cy="1745724"/>
            <a:chOff x="-1" y="1390667"/>
            <a:chExt cx="4392387" cy="2453831"/>
          </a:xfrm>
        </p:grpSpPr>
        <p:sp>
          <p:nvSpPr>
            <p:cNvPr id="21" name="Rectangle 20">
              <a:extLst>
                <a:ext uri="{FF2B5EF4-FFF2-40B4-BE49-F238E27FC236}">
                  <a16:creationId xmlns:a16="http://schemas.microsoft.com/office/drawing/2014/main" id="{B8777E66-6243-4631-6545-01B83A0BF1D4}"/>
                </a:ext>
              </a:extLst>
            </p:cNvPr>
            <p:cNvSpPr/>
            <p:nvPr/>
          </p:nvSpPr>
          <p:spPr>
            <a:xfrm>
              <a:off x="0" y="1390667"/>
              <a:ext cx="4392386" cy="245383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2" name="TextBox 21">
              <a:extLst>
                <a:ext uri="{FF2B5EF4-FFF2-40B4-BE49-F238E27FC236}">
                  <a16:creationId xmlns:a16="http://schemas.microsoft.com/office/drawing/2014/main" id="{90FEC69A-C7DF-FAC1-89D0-82D717CA45E4}"/>
                </a:ext>
              </a:extLst>
            </p:cNvPr>
            <p:cNvSpPr txBox="1"/>
            <p:nvPr/>
          </p:nvSpPr>
          <p:spPr>
            <a:xfrm>
              <a:off x="1779814" y="1417253"/>
              <a:ext cx="2612572" cy="242266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prstClr val="black"/>
                  </a:solidFill>
                  <a:latin typeface="Inter 24pt Light" panose="02000503000000020004" pitchFamily="2" charset="0"/>
                  <a:ea typeface="Inter 24pt Light" panose="02000503000000020004" pitchFamily="2" charset="0"/>
                </a:rPr>
                <a:t>Blades : irregular changing shapes, need big-data set for high confidence.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prstClr val="black"/>
                  </a:solidFill>
                  <a:latin typeface="Inter 24pt Light" panose="02000503000000020004" pitchFamily="2" charset="0"/>
                  <a:ea typeface="Inter 24pt Light" panose="02000503000000020004" pitchFamily="2" charset="0"/>
                </a:rPr>
                <a:t>Can run locally – phone , needs constant light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prstClr val="black"/>
                </a:solidFill>
                <a:latin typeface="Inter 24pt Light" panose="02000503000000020004" pitchFamily="2" charset="0"/>
                <a:ea typeface="Inter 24pt Light" panose="02000503000000020004" pitchFamily="2" charset="0"/>
              </a:endParaRPr>
            </a:p>
            <a:p>
              <a:pPr lvl="0">
                <a:defRPr/>
              </a:pPr>
              <a:r>
                <a:rPr lang="en-GB" sz="1400" dirty="0">
                  <a:solidFill>
                    <a:prstClr val="black"/>
                  </a:solidFill>
                  <a:latin typeface="Inter 24pt Light" panose="02000503000000020004" pitchFamily="2" charset="0"/>
                  <a:ea typeface="Inter 24pt Light" panose="02000503000000020004" pitchFamily="2" charset="0"/>
                </a:rPr>
                <a:t>Level:</a:t>
              </a:r>
              <a:r>
                <a:rPr lang="en-GB" sz="1400" b="1" dirty="0">
                  <a:solidFill>
                    <a:prstClr val="black"/>
                  </a:solidFill>
                  <a:latin typeface="Inter 18pt Black" panose="02000503000000020004" pitchFamily="2" charset="0"/>
                  <a:ea typeface="Inter 18pt Black" panose="02000503000000020004" pitchFamily="2" charset="0"/>
                </a:rPr>
                <a:t> Medium-Hard</a:t>
              </a:r>
              <a:r>
                <a:rPr lang="en-GB" sz="1400" dirty="0">
                  <a:solidFill>
                    <a:prstClr val="black"/>
                  </a:solidFill>
                  <a:latin typeface="Inter 24pt Light" panose="02000503000000020004" pitchFamily="2" charset="0"/>
                  <a:ea typeface="Inter 24pt Light" panose="02000503000000020004" pitchFamily="2" charset="0"/>
                </a:rPr>
                <a:t> </a:t>
              </a:r>
            </a:p>
          </p:txBody>
        </p:sp>
        <p:pic>
          <p:nvPicPr>
            <p:cNvPr id="17" name="Picture 16">
              <a:extLst>
                <a:ext uri="{FF2B5EF4-FFF2-40B4-BE49-F238E27FC236}">
                  <a16:creationId xmlns:a16="http://schemas.microsoft.com/office/drawing/2014/main" id="{13F4C699-FFEB-BAA8-12CC-8583C3CAF4E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 y="1390667"/>
              <a:ext cx="1697451" cy="2449247"/>
            </a:xfrm>
            <a:prstGeom prst="rect">
              <a:avLst/>
            </a:prstGeom>
          </p:spPr>
        </p:pic>
      </p:grpSp>
      <p:grpSp>
        <p:nvGrpSpPr>
          <p:cNvPr id="29" name="Group 28">
            <a:extLst>
              <a:ext uri="{FF2B5EF4-FFF2-40B4-BE49-F238E27FC236}">
                <a16:creationId xmlns:a16="http://schemas.microsoft.com/office/drawing/2014/main" id="{5D74EF7C-9CB2-39FC-B73F-9AC9FB0AA8CE}"/>
              </a:ext>
            </a:extLst>
          </p:cNvPr>
          <p:cNvGrpSpPr/>
          <p:nvPr/>
        </p:nvGrpSpPr>
        <p:grpSpPr>
          <a:xfrm>
            <a:off x="44695" y="1218009"/>
            <a:ext cx="3169781" cy="1828961"/>
            <a:chOff x="4773386" y="4430754"/>
            <a:chExt cx="4392387" cy="2453831"/>
          </a:xfrm>
        </p:grpSpPr>
        <p:sp>
          <p:nvSpPr>
            <p:cNvPr id="26" name="Rectangle 25">
              <a:extLst>
                <a:ext uri="{FF2B5EF4-FFF2-40B4-BE49-F238E27FC236}">
                  <a16:creationId xmlns:a16="http://schemas.microsoft.com/office/drawing/2014/main" id="{5BF1A725-5085-B93F-36FF-A36F6F688913}"/>
                </a:ext>
              </a:extLst>
            </p:cNvPr>
            <p:cNvSpPr/>
            <p:nvPr/>
          </p:nvSpPr>
          <p:spPr>
            <a:xfrm>
              <a:off x="4773386" y="4430754"/>
              <a:ext cx="4392386" cy="245383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200"/>
            </a:p>
          </p:txBody>
        </p:sp>
        <p:sp>
          <p:nvSpPr>
            <p:cNvPr id="27" name="TextBox 26">
              <a:extLst>
                <a:ext uri="{FF2B5EF4-FFF2-40B4-BE49-F238E27FC236}">
                  <a16:creationId xmlns:a16="http://schemas.microsoft.com/office/drawing/2014/main" id="{4B6391D6-5A9D-53DD-D6E0-C79137AF34EA}"/>
                </a:ext>
              </a:extLst>
            </p:cNvPr>
            <p:cNvSpPr txBox="1"/>
            <p:nvPr/>
          </p:nvSpPr>
          <p:spPr>
            <a:xfrm>
              <a:off x="6849836" y="4457340"/>
              <a:ext cx="2315937" cy="1574210"/>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prstClr val="black"/>
                  </a:solidFill>
                  <a:latin typeface="Inter 24pt Light" panose="02000503000000020004" pitchFamily="2" charset="0"/>
                  <a:ea typeface="Inter 24pt Light" panose="02000503000000020004" pitchFamily="2" charset="0"/>
                </a:rPr>
                <a:t>Part detect, from big parts all the way to small parts (1cm) . Can run locally on phone.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prstClr val="black"/>
                </a:solidFill>
                <a:latin typeface="Inter 24pt Light" panose="02000503000000020004" pitchFamily="2" charset="0"/>
                <a:ea typeface="Inter 24pt Light" panose="02000503000000020004" pitchFamily="2" charset="0"/>
              </a:endParaRPr>
            </a:p>
            <a:p>
              <a:pPr lvl="0">
                <a:defRPr/>
              </a:pPr>
              <a:r>
                <a:rPr lang="en-GB" sz="1400" dirty="0">
                  <a:solidFill>
                    <a:prstClr val="black"/>
                  </a:solidFill>
                  <a:latin typeface="Inter 24pt Light" panose="02000503000000020004" pitchFamily="2" charset="0"/>
                  <a:ea typeface="Inter 24pt Light" panose="02000503000000020004" pitchFamily="2" charset="0"/>
                </a:rPr>
                <a:t>Level:</a:t>
              </a:r>
              <a:r>
                <a:rPr lang="en-GB" sz="1400" b="1" dirty="0">
                  <a:solidFill>
                    <a:prstClr val="black"/>
                  </a:solidFill>
                  <a:latin typeface="Inter 18pt Black" panose="02000503000000020004" pitchFamily="2" charset="0"/>
                  <a:ea typeface="Inter 18pt Black" panose="02000503000000020004" pitchFamily="2" charset="0"/>
                </a:rPr>
                <a:t> Easy</a:t>
              </a:r>
              <a:r>
                <a:rPr lang="en-GB" sz="1400" dirty="0">
                  <a:solidFill>
                    <a:prstClr val="black"/>
                  </a:solidFill>
                  <a:latin typeface="Inter 24pt Light" panose="02000503000000020004" pitchFamily="2" charset="0"/>
                  <a:ea typeface="Inter 24pt Light" panose="02000503000000020004" pitchFamily="2" charset="0"/>
                </a:rPr>
                <a:t> </a:t>
              </a:r>
            </a:p>
          </p:txBody>
        </p:sp>
        <p:pic>
          <p:nvPicPr>
            <p:cNvPr id="25" name="Picture 24">
              <a:extLst>
                <a:ext uri="{FF2B5EF4-FFF2-40B4-BE49-F238E27FC236}">
                  <a16:creationId xmlns:a16="http://schemas.microsoft.com/office/drawing/2014/main" id="{1D4EE67C-906C-6612-227B-2E50E27061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73386" y="4430754"/>
              <a:ext cx="1971763" cy="2453831"/>
            </a:xfrm>
            <a:prstGeom prst="rect">
              <a:avLst/>
            </a:prstGeom>
          </p:spPr>
        </p:pic>
      </p:grpSp>
      <p:grpSp>
        <p:nvGrpSpPr>
          <p:cNvPr id="44" name="Group 43">
            <a:extLst>
              <a:ext uri="{FF2B5EF4-FFF2-40B4-BE49-F238E27FC236}">
                <a16:creationId xmlns:a16="http://schemas.microsoft.com/office/drawing/2014/main" id="{D573BA99-9BA4-150C-D709-83FE2AE23CA1}"/>
              </a:ext>
            </a:extLst>
          </p:cNvPr>
          <p:cNvGrpSpPr/>
          <p:nvPr/>
        </p:nvGrpSpPr>
        <p:grpSpPr>
          <a:xfrm>
            <a:off x="6842002" y="3198628"/>
            <a:ext cx="3371519" cy="1753652"/>
            <a:chOff x="5134548" y="4311208"/>
            <a:chExt cx="4392388" cy="2453845"/>
          </a:xfrm>
        </p:grpSpPr>
        <p:grpSp>
          <p:nvGrpSpPr>
            <p:cNvPr id="33" name="Group 32">
              <a:extLst>
                <a:ext uri="{FF2B5EF4-FFF2-40B4-BE49-F238E27FC236}">
                  <a16:creationId xmlns:a16="http://schemas.microsoft.com/office/drawing/2014/main" id="{ACF96EB7-9F07-4ABE-EAEB-94FE879B99AC}"/>
                </a:ext>
              </a:extLst>
            </p:cNvPr>
            <p:cNvGrpSpPr/>
            <p:nvPr/>
          </p:nvGrpSpPr>
          <p:grpSpPr>
            <a:xfrm>
              <a:off x="5134549" y="4311222"/>
              <a:ext cx="4392387" cy="2453831"/>
              <a:chOff x="0" y="1390667"/>
              <a:chExt cx="4392387" cy="2453831"/>
            </a:xfrm>
          </p:grpSpPr>
          <p:sp>
            <p:nvSpPr>
              <p:cNvPr id="34" name="Rectangle 33">
                <a:extLst>
                  <a:ext uri="{FF2B5EF4-FFF2-40B4-BE49-F238E27FC236}">
                    <a16:creationId xmlns:a16="http://schemas.microsoft.com/office/drawing/2014/main" id="{4036F4DC-A198-F056-3831-7A899799105F}"/>
                  </a:ext>
                </a:extLst>
              </p:cNvPr>
              <p:cNvSpPr/>
              <p:nvPr/>
            </p:nvSpPr>
            <p:spPr>
              <a:xfrm>
                <a:off x="0" y="1390667"/>
                <a:ext cx="4392386" cy="245383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5" name="TextBox 34">
                <a:extLst>
                  <a:ext uri="{FF2B5EF4-FFF2-40B4-BE49-F238E27FC236}">
                    <a16:creationId xmlns:a16="http://schemas.microsoft.com/office/drawing/2014/main" id="{84276431-111B-7C23-73F5-251741134324}"/>
                  </a:ext>
                </a:extLst>
              </p:cNvPr>
              <p:cNvSpPr txBox="1"/>
              <p:nvPr/>
            </p:nvSpPr>
            <p:spPr>
              <a:xfrm>
                <a:off x="1641748" y="1417253"/>
                <a:ext cx="2750639" cy="233583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prstClr val="black"/>
                    </a:solidFill>
                    <a:latin typeface="Inter 24pt Light" panose="02000503000000020004" pitchFamily="2" charset="0"/>
                    <a:ea typeface="Inter 24pt Light" panose="02000503000000020004" pitchFamily="2" charset="0"/>
                  </a:rPr>
                  <a:t>Defects : Corrosion, dents, scratches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prstClr val="black"/>
                    </a:solidFill>
                    <a:latin typeface="Inter 24pt Light" panose="02000503000000020004" pitchFamily="2" charset="0"/>
                    <a:ea typeface="Inter 24pt Light" panose="02000503000000020004" pitchFamily="2" charset="0"/>
                  </a:rPr>
                  <a:t>Can run locally, patience is required (more frames)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prstClr val="black"/>
                    </a:solidFill>
                    <a:latin typeface="Inter 24pt Light" panose="02000503000000020004" pitchFamily="2" charset="0"/>
                    <a:ea typeface="Inter 24pt Light" panose="02000503000000020004" pitchFamily="2" charset="0"/>
                  </a:rPr>
                  <a:t>Easy: same plane inspection, constant light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prstClr val="black"/>
                  </a:solidFill>
                  <a:latin typeface="Inter 24pt Light" panose="02000503000000020004" pitchFamily="2" charset="0"/>
                  <a:ea typeface="Inter 24pt Light" panose="02000503000000020004" pitchFamily="2" charset="0"/>
                </a:endParaRPr>
              </a:p>
              <a:p>
                <a:pPr lvl="0">
                  <a:defRPr/>
                </a:pPr>
                <a:r>
                  <a:rPr lang="en-GB" sz="1400" dirty="0">
                    <a:solidFill>
                      <a:prstClr val="black"/>
                    </a:solidFill>
                    <a:latin typeface="Inter 24pt Light" panose="02000503000000020004" pitchFamily="2" charset="0"/>
                    <a:ea typeface="Inter 24pt Light" panose="02000503000000020004" pitchFamily="2" charset="0"/>
                  </a:rPr>
                  <a:t>Level:</a:t>
                </a:r>
                <a:r>
                  <a:rPr lang="en-GB" sz="1400" b="1" dirty="0">
                    <a:solidFill>
                      <a:prstClr val="black"/>
                    </a:solidFill>
                    <a:latin typeface="Inter 18pt Black" panose="02000503000000020004" pitchFamily="2" charset="0"/>
                    <a:ea typeface="Inter 18pt Black" panose="02000503000000020004" pitchFamily="2" charset="0"/>
                  </a:rPr>
                  <a:t> Medium </a:t>
                </a:r>
                <a:endParaRPr lang="en-GB" sz="1400" dirty="0">
                  <a:solidFill>
                    <a:prstClr val="black"/>
                  </a:solidFill>
                  <a:latin typeface="Inter 24pt Light" panose="02000503000000020004" pitchFamily="2" charset="0"/>
                  <a:ea typeface="Inter 24pt Light" panose="02000503000000020004" pitchFamily="2" charset="0"/>
                </a:endParaRPr>
              </a:p>
            </p:txBody>
          </p:sp>
        </p:grpSp>
        <p:pic>
          <p:nvPicPr>
            <p:cNvPr id="32" name="Picture 31">
              <a:extLst>
                <a:ext uri="{FF2B5EF4-FFF2-40B4-BE49-F238E27FC236}">
                  <a16:creationId xmlns:a16="http://schemas.microsoft.com/office/drawing/2014/main" id="{AB65BA6F-05C1-871A-FB2C-79F3A1C2C62E}"/>
                </a:ext>
              </a:extLst>
            </p:cNvPr>
            <p:cNvPicPr>
              <a:picLocks noChangeAspect="1"/>
            </p:cNvPicPr>
            <p:nvPr/>
          </p:nvPicPr>
          <p:blipFill>
            <a:blip r:embed="rId5" cstate="screen">
              <a:extLst>
                <a:ext uri="{28A0092B-C50C-407E-A947-70E740481C1C}">
                  <a14:useLocalDpi xmlns:a14="http://schemas.microsoft.com/office/drawing/2010/main"/>
                </a:ext>
              </a:extLst>
            </a:blip>
            <a:srcRect t="-551"/>
            <a:stretch>
              <a:fillRect/>
            </a:stretch>
          </p:blipFill>
          <p:spPr>
            <a:xfrm>
              <a:off x="5134548" y="4311208"/>
              <a:ext cx="1551939" cy="2444540"/>
            </a:xfrm>
            <a:prstGeom prst="rect">
              <a:avLst/>
            </a:prstGeom>
          </p:spPr>
        </p:pic>
      </p:grpSp>
      <p:grpSp>
        <p:nvGrpSpPr>
          <p:cNvPr id="43" name="Group 42">
            <a:extLst>
              <a:ext uri="{FF2B5EF4-FFF2-40B4-BE49-F238E27FC236}">
                <a16:creationId xmlns:a16="http://schemas.microsoft.com/office/drawing/2014/main" id="{6BF0DE42-7AC3-E470-0FF6-0358A1BDC1F0}"/>
              </a:ext>
            </a:extLst>
          </p:cNvPr>
          <p:cNvGrpSpPr/>
          <p:nvPr/>
        </p:nvGrpSpPr>
        <p:grpSpPr>
          <a:xfrm>
            <a:off x="3433180" y="1215376"/>
            <a:ext cx="3216310" cy="1810625"/>
            <a:chOff x="4434254" y="4074284"/>
            <a:chExt cx="4392386" cy="2453831"/>
          </a:xfrm>
        </p:grpSpPr>
        <p:sp>
          <p:nvSpPr>
            <p:cNvPr id="40" name="Rectangle 39">
              <a:extLst>
                <a:ext uri="{FF2B5EF4-FFF2-40B4-BE49-F238E27FC236}">
                  <a16:creationId xmlns:a16="http://schemas.microsoft.com/office/drawing/2014/main" id="{AA47C1A2-A5DC-7C19-9D4B-834DA7FAE10E}"/>
                </a:ext>
              </a:extLst>
            </p:cNvPr>
            <p:cNvSpPr/>
            <p:nvPr/>
          </p:nvSpPr>
          <p:spPr>
            <a:xfrm>
              <a:off x="4434254" y="4074284"/>
              <a:ext cx="4392386" cy="245383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1" name="TextBox 40">
              <a:extLst>
                <a:ext uri="{FF2B5EF4-FFF2-40B4-BE49-F238E27FC236}">
                  <a16:creationId xmlns:a16="http://schemas.microsoft.com/office/drawing/2014/main" id="{0DA42B3D-E378-11F8-F9E1-76E91D8579AA}"/>
                </a:ext>
              </a:extLst>
            </p:cNvPr>
            <p:cNvSpPr txBox="1"/>
            <p:nvPr/>
          </p:nvSpPr>
          <p:spPr>
            <a:xfrm>
              <a:off x="6510704" y="4100870"/>
              <a:ext cx="2214875" cy="1319762"/>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prstClr val="black"/>
                  </a:solidFill>
                  <a:latin typeface="Inter 24pt Light" panose="02000503000000020004" pitchFamily="2" charset="0"/>
                  <a:ea typeface="Inter 24pt Light" panose="02000503000000020004" pitchFamily="2" charset="0"/>
                </a:rPr>
                <a:t>Rivets, bolts, missing paint, scratches  on skin, panel inspection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prstClr val="black"/>
                </a:solidFill>
                <a:latin typeface="Inter 24pt Light" panose="02000503000000020004" pitchFamily="2" charset="0"/>
                <a:ea typeface="Inter 24pt Light" panose="02000503000000020004" pitchFamily="2" charset="0"/>
              </a:endParaRPr>
            </a:p>
            <a:p>
              <a:pPr lvl="0">
                <a:defRPr/>
              </a:pPr>
              <a:r>
                <a:rPr lang="en-GB" sz="1400" dirty="0">
                  <a:solidFill>
                    <a:prstClr val="black"/>
                  </a:solidFill>
                  <a:latin typeface="Inter 24pt Light" panose="02000503000000020004" pitchFamily="2" charset="0"/>
                  <a:ea typeface="Inter 24pt Light" panose="02000503000000020004" pitchFamily="2" charset="0"/>
                </a:rPr>
                <a:t>Level:</a:t>
              </a:r>
              <a:r>
                <a:rPr lang="en-GB" sz="1400" b="1" dirty="0">
                  <a:solidFill>
                    <a:prstClr val="black"/>
                  </a:solidFill>
                  <a:latin typeface="Inter 18pt Black" panose="02000503000000020004" pitchFamily="2" charset="0"/>
                  <a:ea typeface="Inter 18pt Black" panose="02000503000000020004" pitchFamily="2" charset="0"/>
                </a:rPr>
                <a:t> Easy</a:t>
              </a:r>
              <a:r>
                <a:rPr lang="en-GB" sz="1400" dirty="0">
                  <a:solidFill>
                    <a:prstClr val="black"/>
                  </a:solidFill>
                  <a:latin typeface="Inter 24pt Light" panose="02000503000000020004" pitchFamily="2" charset="0"/>
                  <a:ea typeface="Inter 24pt Light" panose="02000503000000020004" pitchFamily="2" charset="0"/>
                </a:rPr>
                <a:t> </a:t>
              </a:r>
            </a:p>
          </p:txBody>
        </p:sp>
        <p:pic>
          <p:nvPicPr>
            <p:cNvPr id="38" name="Picture 37">
              <a:extLst>
                <a:ext uri="{FF2B5EF4-FFF2-40B4-BE49-F238E27FC236}">
                  <a16:creationId xmlns:a16="http://schemas.microsoft.com/office/drawing/2014/main" id="{62F58E55-6A5C-FFA1-8D98-ACBFD268736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54560" y="4084214"/>
              <a:ext cx="1941315" cy="2431807"/>
            </a:xfrm>
            <a:prstGeom prst="rect">
              <a:avLst/>
            </a:prstGeom>
          </p:spPr>
        </p:pic>
      </p:grpSp>
      <p:grpSp>
        <p:nvGrpSpPr>
          <p:cNvPr id="50" name="Group 49">
            <a:extLst>
              <a:ext uri="{FF2B5EF4-FFF2-40B4-BE49-F238E27FC236}">
                <a16:creationId xmlns:a16="http://schemas.microsoft.com/office/drawing/2014/main" id="{C2AE16BE-A756-E731-43C9-AFA28DAC6711}"/>
              </a:ext>
            </a:extLst>
          </p:cNvPr>
          <p:cNvGrpSpPr/>
          <p:nvPr/>
        </p:nvGrpSpPr>
        <p:grpSpPr>
          <a:xfrm>
            <a:off x="3447746" y="3198628"/>
            <a:ext cx="3201744" cy="1760595"/>
            <a:chOff x="6839150" y="3226378"/>
            <a:chExt cx="3150755" cy="1810625"/>
          </a:xfrm>
        </p:grpSpPr>
        <p:grpSp>
          <p:nvGrpSpPr>
            <p:cNvPr id="46" name="Group 45">
              <a:extLst>
                <a:ext uri="{FF2B5EF4-FFF2-40B4-BE49-F238E27FC236}">
                  <a16:creationId xmlns:a16="http://schemas.microsoft.com/office/drawing/2014/main" id="{F94DE9BF-1A31-5FF8-1976-8D1049667277}"/>
                </a:ext>
              </a:extLst>
            </p:cNvPr>
            <p:cNvGrpSpPr/>
            <p:nvPr/>
          </p:nvGrpSpPr>
          <p:grpSpPr>
            <a:xfrm>
              <a:off x="6839150" y="3226378"/>
              <a:ext cx="3150755" cy="1810625"/>
              <a:chOff x="4434254" y="4074284"/>
              <a:chExt cx="4392386" cy="2453831"/>
            </a:xfrm>
          </p:grpSpPr>
          <p:sp>
            <p:nvSpPr>
              <p:cNvPr id="47" name="Rectangle 46">
                <a:extLst>
                  <a:ext uri="{FF2B5EF4-FFF2-40B4-BE49-F238E27FC236}">
                    <a16:creationId xmlns:a16="http://schemas.microsoft.com/office/drawing/2014/main" id="{FBAFA64A-35D2-40E0-77EF-B60EC1734C93}"/>
                  </a:ext>
                </a:extLst>
              </p:cNvPr>
              <p:cNvSpPr/>
              <p:nvPr/>
            </p:nvSpPr>
            <p:spPr>
              <a:xfrm>
                <a:off x="4434254" y="4074284"/>
                <a:ext cx="4392386" cy="245383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8" name="TextBox 47">
                <a:extLst>
                  <a:ext uri="{FF2B5EF4-FFF2-40B4-BE49-F238E27FC236}">
                    <a16:creationId xmlns:a16="http://schemas.microsoft.com/office/drawing/2014/main" id="{7C17FC1D-7359-CD11-6DA1-0BDE6B47968F}"/>
                  </a:ext>
                </a:extLst>
              </p:cNvPr>
              <p:cNvSpPr txBox="1"/>
              <p:nvPr/>
            </p:nvSpPr>
            <p:spPr>
              <a:xfrm>
                <a:off x="6273317" y="4100870"/>
                <a:ext cx="2452263" cy="240219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prstClr val="black"/>
                    </a:solidFill>
                    <a:latin typeface="Inter 24pt Light" panose="02000503000000020004" pitchFamily="2" charset="0"/>
                    <a:ea typeface="Inter 24pt Light" panose="02000503000000020004" pitchFamily="2" charset="0"/>
                  </a:rPr>
                  <a:t>Missing bolt – easy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prstClr val="black"/>
                    </a:solidFill>
                    <a:latin typeface="Inter 24pt Light" panose="02000503000000020004" pitchFamily="2" charset="0"/>
                    <a:ea typeface="Inter 24pt Light" panose="02000503000000020004" pitchFamily="2" charset="0"/>
                  </a:rPr>
                  <a:t>Wrong Bolt – medium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prstClr val="black"/>
                    </a:solidFill>
                    <a:latin typeface="Inter 24pt Light" panose="02000503000000020004" pitchFamily="2" charset="0"/>
                    <a:ea typeface="Inter 24pt Light" panose="02000503000000020004" pitchFamily="2" charset="0"/>
                  </a:rPr>
                  <a:t>Loose Bolt – md-hard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prstClr val="black"/>
                    </a:solidFill>
                    <a:latin typeface="Inter 24pt Light" panose="02000503000000020004" pitchFamily="2" charset="0"/>
                    <a:ea typeface="Inter 24pt Light" panose="02000503000000020004" pitchFamily="2" charset="0"/>
                  </a:rPr>
                  <a:t>Ai needs quality dataset to be trained on in order to detect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prstClr val="black"/>
                  </a:solidFill>
                  <a:latin typeface="Inter 24pt Light" panose="02000503000000020004" pitchFamily="2" charset="0"/>
                  <a:ea typeface="Inter 24pt Light" panose="02000503000000020004" pitchFamily="2" charset="0"/>
                </a:endParaRPr>
              </a:p>
              <a:p>
                <a:pPr lvl="0">
                  <a:defRPr/>
                </a:pPr>
                <a:r>
                  <a:rPr lang="en-GB" sz="1400" dirty="0">
                    <a:solidFill>
                      <a:prstClr val="black"/>
                    </a:solidFill>
                    <a:latin typeface="Inter 24pt Light" panose="02000503000000020004" pitchFamily="2" charset="0"/>
                    <a:ea typeface="Inter 24pt Light" panose="02000503000000020004" pitchFamily="2" charset="0"/>
                  </a:rPr>
                  <a:t>Level:</a:t>
                </a:r>
                <a:r>
                  <a:rPr lang="en-GB" sz="1400" b="1" dirty="0">
                    <a:solidFill>
                      <a:prstClr val="black"/>
                    </a:solidFill>
                    <a:latin typeface="Inter 18pt Black" panose="02000503000000020004" pitchFamily="2" charset="0"/>
                    <a:ea typeface="Inter 18pt Black" panose="02000503000000020004" pitchFamily="2" charset="0"/>
                  </a:rPr>
                  <a:t> Easy- Medium</a:t>
                </a:r>
                <a:endParaRPr lang="en-GB" sz="1400" dirty="0">
                  <a:solidFill>
                    <a:prstClr val="black"/>
                  </a:solidFill>
                  <a:latin typeface="Inter 24pt Light" panose="02000503000000020004" pitchFamily="2" charset="0"/>
                  <a:ea typeface="Inter 24pt Light" panose="02000503000000020004" pitchFamily="2" charset="0"/>
                </a:endParaRPr>
              </a:p>
            </p:txBody>
          </p:sp>
        </p:grpSp>
        <p:pic>
          <p:nvPicPr>
            <p:cNvPr id="45" name="Picture 10" descr="Inspection Digitization Services">
              <a:extLst>
                <a:ext uri="{FF2B5EF4-FFF2-40B4-BE49-F238E27FC236}">
                  <a16:creationId xmlns:a16="http://schemas.microsoft.com/office/drawing/2014/main" id="{F9AB44FA-577F-42B1-5F8F-223CD2335099}"/>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a:fillRect/>
            </a:stretch>
          </p:blipFill>
          <p:spPr bwMode="auto">
            <a:xfrm>
              <a:off x="6839150" y="3239029"/>
              <a:ext cx="1268531" cy="17853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oup 55">
            <a:extLst>
              <a:ext uri="{FF2B5EF4-FFF2-40B4-BE49-F238E27FC236}">
                <a16:creationId xmlns:a16="http://schemas.microsoft.com/office/drawing/2014/main" id="{93C7EC47-996E-BE58-7B7C-38F68350E7E6}"/>
              </a:ext>
            </a:extLst>
          </p:cNvPr>
          <p:cNvGrpSpPr/>
          <p:nvPr/>
        </p:nvGrpSpPr>
        <p:grpSpPr>
          <a:xfrm>
            <a:off x="89607" y="5112276"/>
            <a:ext cx="3124868" cy="1745724"/>
            <a:chOff x="89607" y="5112276"/>
            <a:chExt cx="3124868" cy="1745724"/>
          </a:xfrm>
        </p:grpSpPr>
        <p:grpSp>
          <p:nvGrpSpPr>
            <p:cNvPr id="52" name="Group 51">
              <a:extLst>
                <a:ext uri="{FF2B5EF4-FFF2-40B4-BE49-F238E27FC236}">
                  <a16:creationId xmlns:a16="http://schemas.microsoft.com/office/drawing/2014/main" id="{2826F417-A80B-21AB-00E0-7C75E706BF91}"/>
                </a:ext>
              </a:extLst>
            </p:cNvPr>
            <p:cNvGrpSpPr/>
            <p:nvPr/>
          </p:nvGrpSpPr>
          <p:grpSpPr>
            <a:xfrm>
              <a:off x="89609" y="5112276"/>
              <a:ext cx="3124866" cy="1745724"/>
              <a:chOff x="0" y="1390667"/>
              <a:chExt cx="4392386" cy="2453831"/>
            </a:xfrm>
          </p:grpSpPr>
          <p:sp>
            <p:nvSpPr>
              <p:cNvPr id="53" name="Rectangle 52">
                <a:extLst>
                  <a:ext uri="{FF2B5EF4-FFF2-40B4-BE49-F238E27FC236}">
                    <a16:creationId xmlns:a16="http://schemas.microsoft.com/office/drawing/2014/main" id="{70360609-260A-4330-8604-F6212E7AF36D}"/>
                  </a:ext>
                </a:extLst>
              </p:cNvPr>
              <p:cNvSpPr/>
              <p:nvPr/>
            </p:nvSpPr>
            <p:spPr>
              <a:xfrm>
                <a:off x="0" y="1390667"/>
                <a:ext cx="4392386" cy="245383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4" name="TextBox 53">
                <a:extLst>
                  <a:ext uri="{FF2B5EF4-FFF2-40B4-BE49-F238E27FC236}">
                    <a16:creationId xmlns:a16="http://schemas.microsoft.com/office/drawing/2014/main" id="{4E202C83-26F0-117F-3241-416D97A96524}"/>
                  </a:ext>
                </a:extLst>
              </p:cNvPr>
              <p:cNvSpPr txBox="1"/>
              <p:nvPr/>
            </p:nvSpPr>
            <p:spPr>
              <a:xfrm>
                <a:off x="57514" y="2011918"/>
                <a:ext cx="4277348" cy="1211330"/>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prstClr val="black"/>
                    </a:solidFill>
                    <a:latin typeface="Inter 24pt Light" panose="02000503000000020004" pitchFamily="2" charset="0"/>
                    <a:ea typeface="Inter 24pt Light" panose="02000503000000020004" pitchFamily="2" charset="0"/>
                  </a:rPr>
                  <a:t>AI assisted Audio transcribing for reporting  purposes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prstClr val="black"/>
                  </a:solidFill>
                  <a:latin typeface="Inter 24pt Light" panose="02000503000000020004" pitchFamily="2" charset="0"/>
                  <a:ea typeface="Inter 24pt Light" panose="02000503000000020004" pitchFamily="2" charset="0"/>
                </a:endParaRPr>
              </a:p>
              <a:p>
                <a:pPr lvl="0">
                  <a:defRPr/>
                </a:pPr>
                <a:r>
                  <a:rPr lang="en-GB" sz="1400" dirty="0">
                    <a:solidFill>
                      <a:prstClr val="black"/>
                    </a:solidFill>
                    <a:latin typeface="Inter 24pt Light" panose="02000503000000020004" pitchFamily="2" charset="0"/>
                    <a:ea typeface="Inter 24pt Light" panose="02000503000000020004" pitchFamily="2" charset="0"/>
                  </a:rPr>
                  <a:t>Level:</a:t>
                </a:r>
                <a:r>
                  <a:rPr lang="en-GB" sz="1400" b="1" dirty="0">
                    <a:solidFill>
                      <a:prstClr val="black"/>
                    </a:solidFill>
                    <a:latin typeface="Inter 18pt Black" panose="02000503000000020004" pitchFamily="2" charset="0"/>
                    <a:ea typeface="Inter 18pt Black" panose="02000503000000020004" pitchFamily="2" charset="0"/>
                  </a:rPr>
                  <a:t> Easy</a:t>
                </a:r>
                <a:r>
                  <a:rPr lang="en-GB" sz="1400" dirty="0">
                    <a:solidFill>
                      <a:prstClr val="black"/>
                    </a:solidFill>
                    <a:latin typeface="Inter 24pt Light" panose="02000503000000020004" pitchFamily="2" charset="0"/>
                    <a:ea typeface="Inter 24pt Light" panose="02000503000000020004" pitchFamily="2" charset="0"/>
                  </a:rPr>
                  <a:t> </a:t>
                </a:r>
              </a:p>
            </p:txBody>
          </p:sp>
        </p:grpSp>
        <p:pic>
          <p:nvPicPr>
            <p:cNvPr id="51" name="Picture 50">
              <a:extLst>
                <a:ext uri="{FF2B5EF4-FFF2-40B4-BE49-F238E27FC236}">
                  <a16:creationId xmlns:a16="http://schemas.microsoft.com/office/drawing/2014/main" id="{2A9833C6-40B6-0A40-8882-DF6796CAF9B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607" y="5130731"/>
              <a:ext cx="3124865" cy="347505"/>
            </a:xfrm>
            <a:prstGeom prst="rect">
              <a:avLst/>
            </a:prstGeom>
          </p:spPr>
        </p:pic>
      </p:grpSp>
      <p:grpSp>
        <p:nvGrpSpPr>
          <p:cNvPr id="58" name="Group 57">
            <a:extLst>
              <a:ext uri="{FF2B5EF4-FFF2-40B4-BE49-F238E27FC236}">
                <a16:creationId xmlns:a16="http://schemas.microsoft.com/office/drawing/2014/main" id="{02178603-C02F-B068-1715-15429FD4E03B}"/>
              </a:ext>
            </a:extLst>
          </p:cNvPr>
          <p:cNvGrpSpPr/>
          <p:nvPr/>
        </p:nvGrpSpPr>
        <p:grpSpPr>
          <a:xfrm>
            <a:off x="3433180" y="5112276"/>
            <a:ext cx="3201744" cy="1745724"/>
            <a:chOff x="0" y="1390667"/>
            <a:chExt cx="4392386" cy="2453831"/>
          </a:xfrm>
        </p:grpSpPr>
        <p:sp>
          <p:nvSpPr>
            <p:cNvPr id="60" name="Rectangle 59">
              <a:extLst>
                <a:ext uri="{FF2B5EF4-FFF2-40B4-BE49-F238E27FC236}">
                  <a16:creationId xmlns:a16="http://schemas.microsoft.com/office/drawing/2014/main" id="{8170A599-3827-FF74-3BF7-000B4AA80726}"/>
                </a:ext>
              </a:extLst>
            </p:cNvPr>
            <p:cNvSpPr/>
            <p:nvPr/>
          </p:nvSpPr>
          <p:spPr>
            <a:xfrm>
              <a:off x="0" y="1390667"/>
              <a:ext cx="4392386" cy="245383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61" name="TextBox 60">
              <a:extLst>
                <a:ext uri="{FF2B5EF4-FFF2-40B4-BE49-F238E27FC236}">
                  <a16:creationId xmlns:a16="http://schemas.microsoft.com/office/drawing/2014/main" id="{033ACEB3-8E6C-C820-E8F6-421819B117EF}"/>
                </a:ext>
              </a:extLst>
            </p:cNvPr>
            <p:cNvSpPr txBox="1"/>
            <p:nvPr/>
          </p:nvSpPr>
          <p:spPr>
            <a:xfrm>
              <a:off x="1269062" y="1558910"/>
              <a:ext cx="3053369" cy="211982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prstClr val="black"/>
                  </a:solidFill>
                  <a:latin typeface="Inter 24pt Light" panose="02000503000000020004" pitchFamily="2" charset="0"/>
                  <a:ea typeface="Inter 24pt Light" panose="02000503000000020004" pitchFamily="2" charset="0"/>
                </a:rPr>
                <a:t>Summary building report with LLM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prstClr val="black"/>
                  </a:solidFill>
                  <a:latin typeface="Inter 24pt Light" panose="02000503000000020004" pitchFamily="2" charset="0"/>
                  <a:ea typeface="Inter 24pt Light" panose="02000503000000020004" pitchFamily="2" charset="0"/>
                </a:rPr>
                <a:t>Local - requires patience (medium)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prstClr val="black"/>
                  </a:solidFill>
                  <a:latin typeface="Inter 24pt Light" panose="02000503000000020004" pitchFamily="2" charset="0"/>
                  <a:ea typeface="Inter 24pt Light" panose="02000503000000020004" pitchFamily="2" charset="0"/>
                </a:rPr>
                <a:t>Cloud - Easy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prstClr val="black"/>
                </a:solidFill>
                <a:latin typeface="Inter 24pt Light" panose="02000503000000020004" pitchFamily="2" charset="0"/>
                <a:ea typeface="Inter 24pt Light" panose="02000503000000020004" pitchFamily="2" charset="0"/>
              </a:endParaRPr>
            </a:p>
            <a:p>
              <a:pPr lvl="0">
                <a:defRPr/>
              </a:pPr>
              <a:r>
                <a:rPr lang="en-GB" sz="1400" dirty="0">
                  <a:solidFill>
                    <a:prstClr val="black"/>
                  </a:solidFill>
                  <a:latin typeface="Inter 24pt Light" panose="02000503000000020004" pitchFamily="2" charset="0"/>
                  <a:ea typeface="Inter 24pt Light" panose="02000503000000020004" pitchFamily="2" charset="0"/>
                </a:rPr>
                <a:t>Level:</a:t>
              </a:r>
              <a:r>
                <a:rPr lang="en-GB" sz="1400" b="1" dirty="0">
                  <a:solidFill>
                    <a:prstClr val="black"/>
                  </a:solidFill>
                  <a:latin typeface="Inter 18pt Black" panose="02000503000000020004" pitchFamily="2" charset="0"/>
                  <a:ea typeface="Inter 18pt Black" panose="02000503000000020004" pitchFamily="2" charset="0"/>
                </a:rPr>
                <a:t>  Easy - Medium</a:t>
              </a:r>
              <a:r>
                <a:rPr lang="en-GB" sz="1400" dirty="0">
                  <a:solidFill>
                    <a:prstClr val="black"/>
                  </a:solidFill>
                  <a:latin typeface="Inter 24pt Light" panose="02000503000000020004" pitchFamily="2" charset="0"/>
                  <a:ea typeface="Inter 24pt Light" panose="02000503000000020004" pitchFamily="2" charset="0"/>
                </a:rPr>
                <a:t> </a:t>
              </a:r>
            </a:p>
          </p:txBody>
        </p:sp>
      </p:grpSp>
      <p:pic>
        <p:nvPicPr>
          <p:cNvPr id="65" name="Picture 64">
            <a:extLst>
              <a:ext uri="{FF2B5EF4-FFF2-40B4-BE49-F238E27FC236}">
                <a16:creationId xmlns:a16="http://schemas.microsoft.com/office/drawing/2014/main" id="{3AE9F5A6-D40B-1D42-ED50-B98E3987BF6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00247" y="5188006"/>
            <a:ext cx="633580" cy="1596621"/>
          </a:xfrm>
          <a:prstGeom prst="rect">
            <a:avLst/>
          </a:prstGeom>
        </p:spPr>
      </p:pic>
      <p:grpSp>
        <p:nvGrpSpPr>
          <p:cNvPr id="67" name="Group 66">
            <a:extLst>
              <a:ext uri="{FF2B5EF4-FFF2-40B4-BE49-F238E27FC236}">
                <a16:creationId xmlns:a16="http://schemas.microsoft.com/office/drawing/2014/main" id="{511C06CB-9A3F-70CF-C026-79DA62A8D47D}"/>
              </a:ext>
            </a:extLst>
          </p:cNvPr>
          <p:cNvGrpSpPr/>
          <p:nvPr/>
        </p:nvGrpSpPr>
        <p:grpSpPr>
          <a:xfrm>
            <a:off x="6853628" y="1222703"/>
            <a:ext cx="3359891" cy="1810625"/>
            <a:chOff x="4434254" y="4074284"/>
            <a:chExt cx="4392386" cy="2453831"/>
          </a:xfrm>
        </p:grpSpPr>
        <p:sp>
          <p:nvSpPr>
            <p:cNvPr id="68" name="Rectangle 67">
              <a:extLst>
                <a:ext uri="{FF2B5EF4-FFF2-40B4-BE49-F238E27FC236}">
                  <a16:creationId xmlns:a16="http://schemas.microsoft.com/office/drawing/2014/main" id="{988CD62A-EF9C-4DBA-3A5C-AD3DBDF99443}"/>
                </a:ext>
              </a:extLst>
            </p:cNvPr>
            <p:cNvSpPr/>
            <p:nvPr/>
          </p:nvSpPr>
          <p:spPr>
            <a:xfrm>
              <a:off x="4434254" y="4074284"/>
              <a:ext cx="4392386" cy="245383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69" name="TextBox 68">
              <a:extLst>
                <a:ext uri="{FF2B5EF4-FFF2-40B4-BE49-F238E27FC236}">
                  <a16:creationId xmlns:a16="http://schemas.microsoft.com/office/drawing/2014/main" id="{089F8269-6DAD-DF97-6D15-134295D79B57}"/>
                </a:ext>
              </a:extLst>
            </p:cNvPr>
            <p:cNvSpPr txBox="1"/>
            <p:nvPr/>
          </p:nvSpPr>
          <p:spPr>
            <a:xfrm>
              <a:off x="6052252" y="4100870"/>
              <a:ext cx="2673329" cy="145988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prstClr val="black"/>
                  </a:solidFill>
                  <a:latin typeface="Inter 24pt Light" panose="02000503000000020004" pitchFamily="2" charset="0"/>
                  <a:ea typeface="Inter 24pt Light" panose="02000503000000020004" pitchFamily="2" charset="0"/>
                </a:rPr>
                <a:t>Turbine blades on a table (pre-inspect) for auto reject- cost saving.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prstClr val="black"/>
                </a:solidFill>
                <a:latin typeface="Inter 24pt Light" panose="02000503000000020004" pitchFamily="2" charset="0"/>
                <a:ea typeface="Inter 24pt Light" panose="02000503000000020004" pitchFamily="2" charset="0"/>
              </a:endParaRPr>
            </a:p>
            <a:p>
              <a:pPr lvl="0">
                <a:defRPr/>
              </a:pPr>
              <a:r>
                <a:rPr lang="en-GB" sz="1400" dirty="0">
                  <a:solidFill>
                    <a:prstClr val="black"/>
                  </a:solidFill>
                  <a:latin typeface="Inter 24pt Light" panose="02000503000000020004" pitchFamily="2" charset="0"/>
                  <a:ea typeface="Inter 24pt Light" panose="02000503000000020004" pitchFamily="2" charset="0"/>
                </a:rPr>
                <a:t>Level : </a:t>
              </a:r>
              <a:r>
                <a:rPr lang="en-GB" sz="1400" b="1" dirty="0">
                  <a:solidFill>
                    <a:prstClr val="black"/>
                  </a:solidFill>
                  <a:latin typeface="Inter 18pt Black" panose="02000503000000020004" pitchFamily="2" charset="0"/>
                  <a:ea typeface="Inter 18pt Black" panose="02000503000000020004" pitchFamily="2" charset="0"/>
                </a:rPr>
                <a:t>Easy</a:t>
              </a:r>
              <a:r>
                <a:rPr lang="en-GB" sz="1400" dirty="0">
                  <a:solidFill>
                    <a:prstClr val="black"/>
                  </a:solidFill>
                  <a:latin typeface="Inter 24pt Light" panose="02000503000000020004" pitchFamily="2" charset="0"/>
                  <a:ea typeface="Inter 24pt Light" panose="02000503000000020004" pitchFamily="2" charset="0"/>
                </a:rPr>
                <a:t> </a:t>
              </a:r>
            </a:p>
          </p:txBody>
        </p:sp>
      </p:grpSp>
      <p:pic>
        <p:nvPicPr>
          <p:cNvPr id="66" name="Picture 65">
            <a:extLst>
              <a:ext uri="{FF2B5EF4-FFF2-40B4-BE49-F238E27FC236}">
                <a16:creationId xmlns:a16="http://schemas.microsoft.com/office/drawing/2014/main" id="{1B49DCF4-972F-B261-D091-3D663F7EC000}"/>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6868194" y="1234994"/>
            <a:ext cx="1108761" cy="1791008"/>
          </a:xfrm>
          <a:prstGeom prst="rect">
            <a:avLst/>
          </a:prstGeom>
        </p:spPr>
      </p:pic>
      <p:sp>
        <p:nvSpPr>
          <p:cNvPr id="72" name="TextBox 71">
            <a:extLst>
              <a:ext uri="{FF2B5EF4-FFF2-40B4-BE49-F238E27FC236}">
                <a16:creationId xmlns:a16="http://schemas.microsoft.com/office/drawing/2014/main" id="{17D78C42-254F-D8F9-CD0F-40BBDEB0257E}"/>
              </a:ext>
            </a:extLst>
          </p:cNvPr>
          <p:cNvSpPr txBox="1"/>
          <p:nvPr/>
        </p:nvSpPr>
        <p:spPr>
          <a:xfrm>
            <a:off x="10327856" y="1156841"/>
            <a:ext cx="1819449" cy="461664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prstClr val="black"/>
                </a:solidFill>
                <a:latin typeface="Inter 24pt Light" panose="02000503000000020004" pitchFamily="2" charset="0"/>
                <a:ea typeface="Inter 24pt Light" panose="02000503000000020004" pitchFamily="2" charset="0"/>
              </a:rPr>
              <a:t>Models investigated: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solidFill>
                <a:prstClr val="black"/>
              </a:solidFill>
              <a:latin typeface="Inter 24pt Light" panose="02000503000000020004" pitchFamily="2" charset="0"/>
              <a:ea typeface="Inter 24pt Light" panose="02000503000000020004" pitchFamily="2" charset="0"/>
            </a:endParaRPr>
          </a:p>
          <a:p>
            <a:pPr marR="0" lvl="0" algn="l" defTabSz="914400" rtl="0" eaLnBrk="1" fontAlgn="auto" latinLnBrk="0" hangingPunct="1">
              <a:lnSpc>
                <a:spcPct val="100000"/>
              </a:lnSpc>
              <a:spcBef>
                <a:spcPts val="0"/>
              </a:spcBef>
              <a:spcAft>
                <a:spcPts val="0"/>
              </a:spcAft>
              <a:buClrTx/>
              <a:buSzTx/>
              <a:tabLst/>
              <a:defRPr/>
            </a:pPr>
            <a:r>
              <a:rPr lang="en-GB" sz="1400" dirty="0">
                <a:solidFill>
                  <a:prstClr val="black"/>
                </a:solidFill>
                <a:latin typeface="Inter 24pt Light" panose="02000503000000020004" pitchFamily="2" charset="0"/>
                <a:ea typeface="Inter 24pt Light" panose="02000503000000020004" pitchFamily="2" charset="0"/>
              </a:rPr>
              <a:t>Vision: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err="1">
                <a:solidFill>
                  <a:prstClr val="black"/>
                </a:solidFill>
                <a:latin typeface="Inter 24pt Light" panose="02000503000000020004" pitchFamily="2" charset="0"/>
                <a:ea typeface="Inter 24pt Light" panose="02000503000000020004" pitchFamily="2" charset="0"/>
              </a:rPr>
              <a:t>Ultralytics</a:t>
            </a:r>
            <a:r>
              <a:rPr lang="en-GB" sz="1400" dirty="0">
                <a:solidFill>
                  <a:prstClr val="black"/>
                </a:solidFill>
                <a:latin typeface="Inter 24pt Light" panose="02000503000000020004" pitchFamily="2" charset="0"/>
                <a:ea typeface="Inter 24pt Light" panose="02000503000000020004" pitchFamily="2"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solidFill>
                  <a:prstClr val="black"/>
                </a:solidFill>
                <a:latin typeface="Inter 24pt Light" panose="02000503000000020004" pitchFamily="2" charset="0"/>
                <a:ea typeface="Inter 24pt Light" panose="02000503000000020004" pitchFamily="2" charset="0"/>
              </a:rPr>
              <a:t>YOLO V11-V26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solidFill>
                  <a:prstClr val="black"/>
                </a:solidFill>
                <a:latin typeface="Inter 24pt Light" panose="02000503000000020004" pitchFamily="2" charset="0"/>
                <a:ea typeface="Inter 24pt Light" panose="02000503000000020004" pitchFamily="2" charset="0"/>
              </a:rPr>
              <a:t>Yolo Seg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solidFill>
                  <a:prstClr val="black"/>
                </a:solidFill>
                <a:latin typeface="Inter 24pt Light" panose="02000503000000020004" pitchFamily="2" charset="0"/>
                <a:ea typeface="Inter 24pt Light" panose="02000503000000020004" pitchFamily="2" charset="0"/>
              </a:rPr>
              <a:t>Yolo Detect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solidFill>
                  <a:prstClr val="black"/>
                </a:solidFill>
                <a:latin typeface="Inter 24pt Light" panose="02000503000000020004" pitchFamily="2" charset="0"/>
                <a:ea typeface="Inter 24pt Light" panose="02000503000000020004" pitchFamily="2" charset="0"/>
              </a:rPr>
              <a:t>Yolo Pose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solidFill>
                <a:prstClr val="black"/>
              </a:solidFill>
              <a:latin typeface="Inter 24pt Light" panose="02000503000000020004" pitchFamily="2" charset="0"/>
              <a:ea typeface="Inter 24pt Light" panose="02000503000000020004" pitchFamily="2" charset="0"/>
            </a:endParaRPr>
          </a:p>
          <a:p>
            <a:pPr marR="0" lvl="0" algn="l" defTabSz="914400" rtl="0" eaLnBrk="1" fontAlgn="auto" latinLnBrk="0" hangingPunct="1">
              <a:lnSpc>
                <a:spcPct val="100000"/>
              </a:lnSpc>
              <a:spcBef>
                <a:spcPts val="0"/>
              </a:spcBef>
              <a:spcAft>
                <a:spcPts val="0"/>
              </a:spcAft>
              <a:buClrTx/>
              <a:buSzTx/>
              <a:tabLst/>
              <a:defRPr/>
            </a:pPr>
            <a:r>
              <a:rPr lang="en-GB" sz="1400" dirty="0">
                <a:solidFill>
                  <a:prstClr val="black"/>
                </a:solidFill>
                <a:latin typeface="Inter 24pt Light" panose="02000503000000020004" pitchFamily="2" charset="0"/>
                <a:ea typeface="Inter 24pt Light" panose="02000503000000020004" pitchFamily="2" charset="0"/>
              </a:rPr>
              <a:t>Audio: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solidFill>
                  <a:prstClr val="black"/>
                </a:solidFill>
                <a:latin typeface="Inter 24pt Light" panose="02000503000000020004" pitchFamily="2" charset="0"/>
                <a:ea typeface="Inter 24pt Light" panose="02000503000000020004" pitchFamily="2" charset="0"/>
              </a:rPr>
              <a:t>Wisper AI </a:t>
            </a:r>
          </a:p>
          <a:p>
            <a:pPr marR="0" lvl="0" algn="l" defTabSz="914400" rtl="0" eaLnBrk="1" fontAlgn="auto" latinLnBrk="0" hangingPunct="1">
              <a:lnSpc>
                <a:spcPct val="100000"/>
              </a:lnSpc>
              <a:spcBef>
                <a:spcPts val="0"/>
              </a:spcBef>
              <a:spcAft>
                <a:spcPts val="0"/>
              </a:spcAft>
              <a:buClrTx/>
              <a:buSzTx/>
              <a:tabLst/>
              <a:defRPr/>
            </a:pPr>
            <a:endParaRPr lang="en-GB" sz="1400" dirty="0">
              <a:solidFill>
                <a:prstClr val="black"/>
              </a:solidFill>
              <a:latin typeface="Inter 24pt Light" panose="02000503000000020004" pitchFamily="2" charset="0"/>
              <a:ea typeface="Inter 24pt Light" panose="02000503000000020004" pitchFamily="2" charset="0"/>
            </a:endParaRPr>
          </a:p>
          <a:p>
            <a:pPr marR="0" lvl="0" algn="l" defTabSz="914400" rtl="0" eaLnBrk="1" fontAlgn="auto" latinLnBrk="0" hangingPunct="1">
              <a:lnSpc>
                <a:spcPct val="100000"/>
              </a:lnSpc>
              <a:spcBef>
                <a:spcPts val="0"/>
              </a:spcBef>
              <a:spcAft>
                <a:spcPts val="0"/>
              </a:spcAft>
              <a:buClrTx/>
              <a:buSzTx/>
              <a:tabLst/>
              <a:defRPr/>
            </a:pPr>
            <a:r>
              <a:rPr lang="en-GB" sz="1400" dirty="0">
                <a:solidFill>
                  <a:prstClr val="black"/>
                </a:solidFill>
                <a:latin typeface="Inter 24pt Light" panose="02000503000000020004" pitchFamily="2" charset="0"/>
                <a:ea typeface="Inter 24pt Light" panose="02000503000000020004" pitchFamily="2" charset="0"/>
              </a:rPr>
              <a:t>Report: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solidFill>
                  <a:prstClr val="black"/>
                </a:solidFill>
                <a:latin typeface="Inter 24pt Light" panose="02000503000000020004" pitchFamily="2" charset="0"/>
                <a:ea typeface="Inter 24pt Light" panose="02000503000000020004" pitchFamily="2" charset="0"/>
              </a:rPr>
              <a:t>Lllama 3.2 ,4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solidFill>
                  <a:prstClr val="black"/>
                </a:solidFill>
                <a:latin typeface="Inter 24pt Light" panose="02000503000000020004" pitchFamily="2" charset="0"/>
                <a:ea typeface="Inter 24pt Light" panose="02000503000000020004" pitchFamily="2" charset="0"/>
              </a:rPr>
              <a:t>Qwen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solidFill>
                <a:prstClr val="black"/>
              </a:solidFill>
              <a:latin typeface="Inter 24pt Light" panose="02000503000000020004" pitchFamily="2" charset="0"/>
              <a:ea typeface="Inter 24pt Light" panose="02000503000000020004" pitchFamily="2" charset="0"/>
            </a:endParaRPr>
          </a:p>
          <a:p>
            <a:pPr marR="0" lvl="0" algn="l" defTabSz="914400" rtl="0" eaLnBrk="1" fontAlgn="auto" latinLnBrk="0" hangingPunct="1">
              <a:lnSpc>
                <a:spcPct val="100000"/>
              </a:lnSpc>
              <a:spcBef>
                <a:spcPts val="0"/>
              </a:spcBef>
              <a:spcAft>
                <a:spcPts val="0"/>
              </a:spcAft>
              <a:buClrTx/>
              <a:buSzTx/>
              <a:tabLst/>
              <a:defRPr/>
            </a:pPr>
            <a:r>
              <a:rPr lang="en-GB" sz="1400" dirty="0">
                <a:solidFill>
                  <a:prstClr val="black"/>
                </a:solidFill>
                <a:latin typeface="Inter 24pt Light" panose="02000503000000020004" pitchFamily="2" charset="0"/>
                <a:ea typeface="Inter 24pt Light" panose="02000503000000020004" pitchFamily="2" charset="0"/>
              </a:rPr>
              <a:t>Distance Estimation: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solidFill>
                  <a:prstClr val="black"/>
                </a:solidFill>
                <a:latin typeface="Inter 24pt Light" panose="02000503000000020004" pitchFamily="2" charset="0"/>
                <a:ea typeface="Inter 24pt Light" panose="02000503000000020004" pitchFamily="2" charset="0"/>
              </a:rPr>
              <a:t>Depth Anything v2.0</a:t>
            </a:r>
          </a:p>
          <a:p>
            <a:pPr marR="0" lvl="0" algn="l" defTabSz="914400" rtl="0" eaLnBrk="1" fontAlgn="auto" latinLnBrk="0" hangingPunct="1">
              <a:lnSpc>
                <a:spcPct val="100000"/>
              </a:lnSpc>
              <a:spcBef>
                <a:spcPts val="0"/>
              </a:spcBef>
              <a:spcAft>
                <a:spcPts val="0"/>
              </a:spcAft>
              <a:buClrTx/>
              <a:buSzTx/>
              <a:tabLst/>
              <a:defRPr/>
            </a:pPr>
            <a:r>
              <a:rPr lang="en-GB" sz="1400" dirty="0">
                <a:solidFill>
                  <a:prstClr val="black"/>
                </a:solidFill>
                <a:latin typeface="Inter 24pt Light" panose="02000503000000020004" pitchFamily="2" charset="0"/>
                <a:ea typeface="Inter 24pt Light" panose="02000503000000020004" pitchFamily="2" charset="0"/>
              </a:rPr>
              <a:t> </a:t>
            </a:r>
          </a:p>
          <a:p>
            <a:pPr marR="0" lvl="0" algn="l" defTabSz="914400" rtl="0" eaLnBrk="1" fontAlgn="auto" latinLnBrk="0" hangingPunct="1">
              <a:lnSpc>
                <a:spcPct val="100000"/>
              </a:lnSpc>
              <a:spcBef>
                <a:spcPts val="0"/>
              </a:spcBef>
              <a:spcAft>
                <a:spcPts val="0"/>
              </a:spcAft>
              <a:buClrTx/>
              <a:buSzTx/>
              <a:tabLst/>
              <a:defRPr/>
            </a:pPr>
            <a:r>
              <a:rPr lang="en-GB" sz="1400" dirty="0">
                <a:solidFill>
                  <a:prstClr val="black"/>
                </a:solidFill>
                <a:latin typeface="Inter 24pt Light" panose="02000503000000020004" pitchFamily="2" charset="0"/>
                <a:ea typeface="Inter 24pt Light" panose="02000503000000020004" pitchFamily="2" charset="0"/>
              </a:rPr>
              <a:t>And many others ….</a:t>
            </a:r>
          </a:p>
        </p:txBody>
      </p:sp>
      <p:pic>
        <p:nvPicPr>
          <p:cNvPr id="2" name="Picture 1">
            <a:extLst>
              <a:ext uri="{FF2B5EF4-FFF2-40B4-BE49-F238E27FC236}">
                <a16:creationId xmlns:a16="http://schemas.microsoft.com/office/drawing/2014/main" id="{E82C3F49-C3D3-2A66-2C1C-1128087B6678}"/>
              </a:ext>
            </a:extLst>
          </p:cNvPr>
          <p:cNvPicPr>
            <a:picLocks noChangeAspect="1"/>
          </p:cNvPicPr>
          <p:nvPr/>
        </p:nvPicPr>
        <p:blipFill>
          <a:blip r:embed="rId11" cstate="screen">
            <a:alphaModFix/>
            <a:extLst>
              <a:ext uri="{28A0092B-C50C-407E-A947-70E740481C1C}">
                <a14:useLocalDpi xmlns:a14="http://schemas.microsoft.com/office/drawing/2010/main"/>
              </a:ext>
            </a:extLst>
          </a:blip>
          <a:srcRect/>
          <a:stretch>
            <a:fillRect/>
          </a:stretch>
        </p:blipFill>
        <p:spPr>
          <a:xfrm>
            <a:off x="-42779" y="-4138"/>
            <a:ext cx="12234779" cy="409271"/>
          </a:xfrm>
          <a:prstGeom prst="rect">
            <a:avLst/>
          </a:prstGeom>
        </p:spPr>
      </p:pic>
    </p:spTree>
    <p:extLst>
      <p:ext uri="{BB962C8B-B14F-4D97-AF65-F5344CB8AC3E}">
        <p14:creationId xmlns:p14="http://schemas.microsoft.com/office/powerpoint/2010/main" val="2132850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57AF87-2CBE-2274-A663-4A20E5760635}"/>
              </a:ext>
            </a:extLst>
          </p:cNvPr>
          <p:cNvSpPr/>
          <p:nvPr/>
        </p:nvSpPr>
        <p:spPr>
          <a:xfrm>
            <a:off x="-148869" y="387054"/>
            <a:ext cx="12489737" cy="830997"/>
          </a:xfrm>
          <a:prstGeom prst="rect">
            <a:avLst/>
          </a:prstGeom>
          <a:noFill/>
        </p:spPr>
        <p:txBody>
          <a:bodyPr wrap="square" lIns="91440" tIns="45720" rIns="91440" bIns="45720">
            <a:spAutoFit/>
          </a:bodyPr>
          <a:lstStyle/>
          <a:p>
            <a:pPr lvl="0">
              <a:defRPr/>
            </a:pPr>
            <a:r>
              <a:rPr lang="en-GB" sz="4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Inter 24pt" panose="02000503000000020004" pitchFamily="2" charset="0"/>
                <a:ea typeface="Inter 24pt" panose="02000503000000020004" pitchFamily="2" charset="0"/>
                <a:cs typeface="Sans Serif Collection" panose="020B0502040504020204" pitchFamily="34" charset="0"/>
              </a:rPr>
              <a:t> AI</a:t>
            </a:r>
            <a:r>
              <a:rPr kumimoji="0" lang="en-GB" sz="4800" b="1" i="0" u="none" strike="noStrike" kern="1200" cap="none" spc="0" normalizeH="0" baseline="0" noProof="0" dirty="0">
                <a:ln w="10160">
                  <a:solidFill>
                    <a:prstClr val="black"/>
                  </a:solidFill>
                  <a:prstDash val="solid"/>
                </a:ln>
                <a:solidFill>
                  <a:prstClr val="black"/>
                </a:solidFill>
                <a:effectLst>
                  <a:outerShdw blurRad="38100" dist="22860" dir="5400000" algn="tl" rotWithShape="0">
                    <a:srgbClr val="000000">
                      <a:alpha val="30000"/>
                    </a:srgbClr>
                  </a:outerShdw>
                </a:effectLst>
                <a:uLnTx/>
                <a:uFillTx/>
                <a:latin typeface="Inter 24pt" panose="02000503000000020004" pitchFamily="2" charset="0"/>
                <a:ea typeface="Inter 24pt" panose="02000503000000020004" pitchFamily="2" charset="0"/>
                <a:cs typeface="Sans Serif Collection" panose="020B0502040504020204" pitchFamily="34" charset="0"/>
              </a:rPr>
              <a:t> Deployment </a:t>
            </a:r>
            <a:endParaRPr kumimoji="0" lang="en-GB" sz="4800" b="1" i="0" u="none" strike="noStrike" kern="1200" cap="none" spc="0" normalizeH="0" baseline="0" noProof="0" dirty="0">
              <a:ln w="10160">
                <a:solidFill>
                  <a:prstClr val="black"/>
                </a:solidFill>
                <a:prstDash val="solid"/>
              </a:ln>
              <a:solidFill>
                <a:prstClr val="black"/>
              </a:solidFill>
              <a:effectLst>
                <a:outerShdw blurRad="38100" dist="22860" dir="5400000" algn="tl" rotWithShape="0">
                  <a:srgbClr val="000000">
                    <a:alpha val="30000"/>
                  </a:srgbClr>
                </a:outerShdw>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EE0063BD-A09E-AA1B-D85E-C73BDDF8AD01}"/>
              </a:ext>
            </a:extLst>
          </p:cNvPr>
          <p:cNvPicPr>
            <a:picLocks noChangeAspect="1"/>
          </p:cNvPicPr>
          <p:nvPr/>
        </p:nvPicPr>
        <p:blipFill>
          <a:blip r:embed="rId2" cstate="screen">
            <a:alphaModFix/>
            <a:extLst>
              <a:ext uri="{28A0092B-C50C-407E-A947-70E740481C1C}">
                <a14:useLocalDpi xmlns:a14="http://schemas.microsoft.com/office/drawing/2010/main"/>
              </a:ext>
            </a:extLst>
          </a:blip>
          <a:srcRect/>
          <a:stretch>
            <a:fillRect/>
          </a:stretch>
        </p:blipFill>
        <p:spPr>
          <a:xfrm>
            <a:off x="0" y="-5742"/>
            <a:ext cx="12192000" cy="409271"/>
          </a:xfrm>
          <a:prstGeom prst="rect">
            <a:avLst/>
          </a:prstGeom>
        </p:spPr>
      </p:pic>
      <p:pic>
        <p:nvPicPr>
          <p:cNvPr id="13" name="Picture 12">
            <a:extLst>
              <a:ext uri="{FF2B5EF4-FFF2-40B4-BE49-F238E27FC236}">
                <a16:creationId xmlns:a16="http://schemas.microsoft.com/office/drawing/2014/main" id="{3AC736DA-A4E2-66B2-517F-F0959A9EB5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27289" y="4636142"/>
            <a:ext cx="1142815" cy="1306074"/>
          </a:xfrm>
          <a:prstGeom prst="rect">
            <a:avLst/>
          </a:prstGeom>
        </p:spPr>
      </p:pic>
      <p:pic>
        <p:nvPicPr>
          <p:cNvPr id="18" name="Picture 17">
            <a:extLst>
              <a:ext uri="{FF2B5EF4-FFF2-40B4-BE49-F238E27FC236}">
                <a16:creationId xmlns:a16="http://schemas.microsoft.com/office/drawing/2014/main" id="{8355E53D-E44F-AD42-6B6A-BD93D26120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993" y="1201575"/>
            <a:ext cx="2475546" cy="1393795"/>
          </a:xfrm>
          <a:prstGeom prst="rect">
            <a:avLst/>
          </a:prstGeom>
        </p:spPr>
      </p:pic>
      <p:sp>
        <p:nvSpPr>
          <p:cNvPr id="19" name="TextBox 18">
            <a:extLst>
              <a:ext uri="{FF2B5EF4-FFF2-40B4-BE49-F238E27FC236}">
                <a16:creationId xmlns:a16="http://schemas.microsoft.com/office/drawing/2014/main" id="{4156178B-8BC8-4A81-1051-DA97760643CD}"/>
              </a:ext>
            </a:extLst>
          </p:cNvPr>
          <p:cNvSpPr txBox="1"/>
          <p:nvPr/>
        </p:nvSpPr>
        <p:spPr>
          <a:xfrm>
            <a:off x="2990423" y="1225601"/>
            <a:ext cx="7369279" cy="110799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prstClr val="black"/>
                </a:solidFill>
                <a:latin typeface="Inter 18pt Black" panose="02000503000000020004" pitchFamily="2" charset="0"/>
                <a:ea typeface="Inter 18pt Black" panose="02000503000000020004" pitchFamily="2" charset="0"/>
              </a:rPr>
              <a:t>Local detection /  Assistant </a:t>
            </a:r>
            <a:r>
              <a:rPr kumimoji="0" lang="en-GB" sz="1800" b="1" i="0" u="none" strike="noStrike" kern="1200" cap="none" spc="0" normalizeH="0" baseline="0" noProof="0" dirty="0">
                <a:ln>
                  <a:noFill/>
                </a:ln>
                <a:solidFill>
                  <a:prstClr val="black"/>
                </a:solidFill>
                <a:effectLst/>
                <a:uLnTx/>
                <a:uFillTx/>
                <a:latin typeface="Inter 18pt Black" panose="02000503000000020004" pitchFamily="2" charset="0"/>
                <a:ea typeface="Inter 18pt Black" panose="02000503000000020004" pitchFamily="2" charset="0"/>
                <a:cs typeface="+mn-cs"/>
              </a:rPr>
              <a:t>:</a:t>
            </a:r>
            <a:endPar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Inter 24pt Light" panose="02000503000000020004" pitchFamily="2" charset="0"/>
                <a:ea typeface="Inter 24pt Light" panose="02000503000000020004" pitchFamily="2" charset="0"/>
              </a:rPr>
              <a:t>Deployment on edge device ( phone , tablet) is possible for easy to medium models (nano – medium).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Inter 24pt Light" panose="02000503000000020004" pitchFamily="2" charset="0"/>
              <a:ea typeface="Inter 24pt Light" panose="02000503000000020004" pitchFamily="2" charset="0"/>
            </a:endParaRPr>
          </a:p>
        </p:txBody>
      </p:sp>
      <p:pic>
        <p:nvPicPr>
          <p:cNvPr id="20" name="Graphic 19">
            <a:extLst>
              <a:ext uri="{FF2B5EF4-FFF2-40B4-BE49-F238E27FC236}">
                <a16:creationId xmlns:a16="http://schemas.microsoft.com/office/drawing/2014/main" id="{51111AC6-68E4-0695-07DA-BFA4893AD52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616009" y="1241312"/>
            <a:ext cx="295443" cy="295443"/>
          </a:xfrm>
          <a:prstGeom prst="rect">
            <a:avLst/>
          </a:prstGeom>
        </p:spPr>
      </p:pic>
      <p:pic>
        <p:nvPicPr>
          <p:cNvPr id="28" name="Picture 27">
            <a:extLst>
              <a:ext uri="{FF2B5EF4-FFF2-40B4-BE49-F238E27FC236}">
                <a16:creationId xmlns:a16="http://schemas.microsoft.com/office/drawing/2014/main" id="{F6F1B835-B0CD-BC6D-CAEA-DFA639CE00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993" y="4306603"/>
            <a:ext cx="1653854" cy="1819871"/>
          </a:xfrm>
          <a:prstGeom prst="rect">
            <a:avLst/>
          </a:prstGeom>
        </p:spPr>
      </p:pic>
      <p:grpSp>
        <p:nvGrpSpPr>
          <p:cNvPr id="35" name="Group 34">
            <a:extLst>
              <a:ext uri="{FF2B5EF4-FFF2-40B4-BE49-F238E27FC236}">
                <a16:creationId xmlns:a16="http://schemas.microsoft.com/office/drawing/2014/main" id="{9D965AE2-4AD0-35DE-559D-86E83EA39B73}"/>
              </a:ext>
            </a:extLst>
          </p:cNvPr>
          <p:cNvGrpSpPr/>
          <p:nvPr/>
        </p:nvGrpSpPr>
        <p:grpSpPr>
          <a:xfrm flipH="1">
            <a:off x="40993" y="2748464"/>
            <a:ext cx="3919905" cy="1492687"/>
            <a:chOff x="7887748" y="3197620"/>
            <a:chExt cx="3978225" cy="1492687"/>
          </a:xfrm>
        </p:grpSpPr>
        <p:pic>
          <p:nvPicPr>
            <p:cNvPr id="4098" name="Picture 2" descr="Business case calculator for Vision AI">
              <a:extLst>
                <a:ext uri="{FF2B5EF4-FFF2-40B4-BE49-F238E27FC236}">
                  <a16:creationId xmlns:a16="http://schemas.microsoft.com/office/drawing/2014/main" id="{DB9DD690-6284-17B9-9583-C18B17C71CB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887748" y="3197620"/>
              <a:ext cx="1997852" cy="14926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DB2DFA0C-EC8A-D950-3A58-F4347AB28056}"/>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0256077" y="3220057"/>
              <a:ext cx="1451610" cy="1345390"/>
            </a:xfrm>
            <a:prstGeom prst="rect">
              <a:avLst/>
            </a:prstGeom>
          </p:spPr>
        </p:pic>
        <p:sp>
          <p:nvSpPr>
            <p:cNvPr id="30" name="TextBox 29">
              <a:extLst>
                <a:ext uri="{FF2B5EF4-FFF2-40B4-BE49-F238E27FC236}">
                  <a16:creationId xmlns:a16="http://schemas.microsoft.com/office/drawing/2014/main" id="{DD15147A-12C1-E270-B356-C3D78F17F032}"/>
                </a:ext>
              </a:extLst>
            </p:cNvPr>
            <p:cNvSpPr txBox="1"/>
            <p:nvPr/>
          </p:nvSpPr>
          <p:spPr>
            <a:xfrm>
              <a:off x="10353031" y="4406879"/>
              <a:ext cx="1512942" cy="276999"/>
            </a:xfrm>
            <a:prstGeom prst="rect">
              <a:avLst/>
            </a:prstGeom>
            <a:noFill/>
          </p:spPr>
          <p:txBody>
            <a:bodyPr wrap="square">
              <a:spAutoFit/>
            </a:bodyPr>
            <a:lstStyle/>
            <a:p>
              <a:r>
                <a:rPr lang="en-GB" sz="1200" dirty="0">
                  <a:solidFill>
                    <a:prstClr val="black"/>
                  </a:solidFill>
                  <a:latin typeface="Inter 24pt Light" panose="02000503000000020004" pitchFamily="2" charset="0"/>
                  <a:ea typeface="Inter 24pt Light" panose="02000503000000020004" pitchFamily="2" charset="0"/>
                </a:rPr>
                <a:t> mini local compute</a:t>
              </a:r>
              <a:endParaRPr lang="en-GB" sz="1200" dirty="0"/>
            </a:p>
          </p:txBody>
        </p:sp>
        <p:pic>
          <p:nvPicPr>
            <p:cNvPr id="4100" name="Picture 4" descr="White 3d wifi symbol isolated on transparent background png">
              <a:extLst>
                <a:ext uri="{FF2B5EF4-FFF2-40B4-BE49-F238E27FC236}">
                  <a16:creationId xmlns:a16="http://schemas.microsoft.com/office/drawing/2014/main" id="{4D2EB845-0E08-1D45-34B3-F1ECEB82DA3E}"/>
                </a:ext>
              </a:extLst>
            </p:cNvPr>
            <p:cNvPicPr>
              <a:picLocks noChangeAspect="1" noChangeArrowheads="1"/>
            </p:cNvPicPr>
            <p:nvPr/>
          </p:nvPicPr>
          <p:blipFill>
            <a:blip r:embed="rId9"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rot="4654658">
              <a:off x="9401793" y="3389966"/>
              <a:ext cx="1107996" cy="1107996"/>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a:extLst>
              <a:ext uri="{FF2B5EF4-FFF2-40B4-BE49-F238E27FC236}">
                <a16:creationId xmlns:a16="http://schemas.microsoft.com/office/drawing/2014/main" id="{8A0CF0EC-B01B-7A82-3D29-DE6A32A4370C}"/>
              </a:ext>
            </a:extLst>
          </p:cNvPr>
          <p:cNvSpPr txBox="1"/>
          <p:nvPr/>
        </p:nvSpPr>
        <p:spPr>
          <a:xfrm>
            <a:off x="4421475" y="2895893"/>
            <a:ext cx="5906345" cy="166199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prstClr val="black"/>
                </a:solidFill>
                <a:latin typeface="Inter 18pt Black" panose="02000503000000020004" pitchFamily="2" charset="0"/>
                <a:ea typeface="Inter 18pt Black" panose="02000503000000020004" pitchFamily="2" charset="0"/>
              </a:rPr>
              <a:t>Local on table AI </a:t>
            </a:r>
            <a:r>
              <a:rPr kumimoji="0" lang="en-GB" sz="1800" b="1" i="0" u="none" strike="noStrike" kern="1200" cap="none" spc="0" normalizeH="0" baseline="0" noProof="0" dirty="0">
                <a:ln>
                  <a:noFill/>
                </a:ln>
                <a:solidFill>
                  <a:prstClr val="black"/>
                </a:solidFill>
                <a:effectLst/>
                <a:uLnTx/>
                <a:uFillTx/>
                <a:latin typeface="Inter 18pt Black" panose="02000503000000020004" pitchFamily="2" charset="0"/>
                <a:ea typeface="Inter 18pt Black" panose="02000503000000020004" pitchFamily="2" charset="0"/>
                <a:cs typeface="+mn-cs"/>
              </a:rPr>
              <a:t>:</a:t>
            </a:r>
            <a:endPar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Inter 24pt Light" panose="02000503000000020004" pitchFamily="2" charset="0"/>
                <a:ea typeface="Inter 24pt Light" panose="02000503000000020004" pitchFamily="2" charset="0"/>
              </a:rPr>
              <a:t>Local Deployment on table (inspection table) AI for more powerful models ( Medium – Large) is also possible. Gives you flexibility to run more complex visual inspection procedures.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Inter 24pt Light" panose="02000503000000020004" pitchFamily="2" charset="0"/>
              <a:ea typeface="Inter 24pt Light" panose="02000503000000020004" pitchFamily="2" charset="0"/>
            </a:endParaRPr>
          </a:p>
        </p:txBody>
      </p:sp>
      <p:pic>
        <p:nvPicPr>
          <p:cNvPr id="34" name="Graphic 33">
            <a:extLst>
              <a:ext uri="{FF2B5EF4-FFF2-40B4-BE49-F238E27FC236}">
                <a16:creationId xmlns:a16="http://schemas.microsoft.com/office/drawing/2014/main" id="{EB5748E2-6C0D-620D-C353-09AF9C7A679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047062" y="2911604"/>
            <a:ext cx="295443" cy="295443"/>
          </a:xfrm>
          <a:prstGeom prst="rect">
            <a:avLst/>
          </a:prstGeom>
        </p:spPr>
      </p:pic>
      <p:sp>
        <p:nvSpPr>
          <p:cNvPr id="37" name="TextBox 36">
            <a:extLst>
              <a:ext uri="{FF2B5EF4-FFF2-40B4-BE49-F238E27FC236}">
                <a16:creationId xmlns:a16="http://schemas.microsoft.com/office/drawing/2014/main" id="{FE15D96B-49B2-E564-AA6E-FDDCFB572807}"/>
              </a:ext>
            </a:extLst>
          </p:cNvPr>
          <p:cNvSpPr txBox="1"/>
          <p:nvPr/>
        </p:nvSpPr>
        <p:spPr>
          <a:xfrm>
            <a:off x="3195431" y="4695301"/>
            <a:ext cx="7369279" cy="83099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prstClr val="black"/>
                </a:solidFill>
                <a:latin typeface="Inter 18pt Black" panose="02000503000000020004" pitchFamily="2" charset="0"/>
                <a:ea typeface="Inter 18pt Black" panose="02000503000000020004" pitchFamily="2" charset="0"/>
              </a:rPr>
              <a:t>Automation integration</a:t>
            </a:r>
            <a:r>
              <a:rPr kumimoji="0" lang="en-GB" sz="1800" b="1" i="0" u="none" strike="noStrike" kern="1200" cap="none" spc="0" normalizeH="0" baseline="0" noProof="0" dirty="0">
                <a:ln>
                  <a:noFill/>
                </a:ln>
                <a:solidFill>
                  <a:prstClr val="black"/>
                </a:solidFill>
                <a:effectLst/>
                <a:uLnTx/>
                <a:uFillTx/>
                <a:latin typeface="Inter 18pt Black" panose="02000503000000020004" pitchFamily="2" charset="0"/>
                <a:ea typeface="Inter 18pt Black" panose="02000503000000020004" pitchFamily="2" charset="0"/>
                <a:cs typeface="+mn-cs"/>
              </a:rPr>
              <a:t>:</a:t>
            </a:r>
            <a:endPar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Inter 24pt Light" panose="02000503000000020004" pitchFamily="2" charset="0"/>
                <a:ea typeface="Inter 24pt Light" panose="02000503000000020004" pitchFamily="2" charset="0"/>
              </a:rPr>
              <a:t>Integration with local co-bot for an fully automated or semi-automated solution is possible. </a:t>
            </a:r>
          </a:p>
        </p:txBody>
      </p:sp>
      <p:pic>
        <p:nvPicPr>
          <p:cNvPr id="38" name="Graphic 37">
            <a:extLst>
              <a:ext uri="{FF2B5EF4-FFF2-40B4-BE49-F238E27FC236}">
                <a16:creationId xmlns:a16="http://schemas.microsoft.com/office/drawing/2014/main" id="{B3C2E1B6-2CD6-309D-F4DD-E552A7C12E5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770104" y="4685329"/>
            <a:ext cx="295443" cy="295443"/>
          </a:xfrm>
          <a:prstGeom prst="rect">
            <a:avLst/>
          </a:prstGeom>
        </p:spPr>
      </p:pic>
      <p:pic>
        <p:nvPicPr>
          <p:cNvPr id="39" name="Picture 38">
            <a:extLst>
              <a:ext uri="{FF2B5EF4-FFF2-40B4-BE49-F238E27FC236}">
                <a16:creationId xmlns:a16="http://schemas.microsoft.com/office/drawing/2014/main" id="{C53C0C8F-0C0D-0234-5719-F51D0EA78867}"/>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2976616" y="5632399"/>
            <a:ext cx="2441107" cy="1098793"/>
          </a:xfrm>
          <a:prstGeom prst="rect">
            <a:avLst/>
          </a:prstGeom>
        </p:spPr>
      </p:pic>
      <p:sp>
        <p:nvSpPr>
          <p:cNvPr id="40" name="TextBox 39">
            <a:extLst>
              <a:ext uri="{FF2B5EF4-FFF2-40B4-BE49-F238E27FC236}">
                <a16:creationId xmlns:a16="http://schemas.microsoft.com/office/drawing/2014/main" id="{E2295C74-0AA8-A0FF-E633-ABAECF76978A}"/>
              </a:ext>
            </a:extLst>
          </p:cNvPr>
          <p:cNvSpPr txBox="1"/>
          <p:nvPr/>
        </p:nvSpPr>
        <p:spPr>
          <a:xfrm>
            <a:off x="5962093" y="5699384"/>
            <a:ext cx="5035199" cy="110799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prstClr val="black"/>
                </a:solidFill>
                <a:latin typeface="Inter 18pt Black" panose="02000503000000020004" pitchFamily="2" charset="0"/>
                <a:ea typeface="Inter 18pt Black" panose="02000503000000020004" pitchFamily="2" charset="0"/>
              </a:rPr>
              <a:t>Camera agnostic:</a:t>
            </a:r>
            <a:endPar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Inter 24pt Light" panose="02000503000000020004" pitchFamily="2" charset="0"/>
                <a:ea typeface="Inter 24pt Light" panose="02000503000000020004" pitchFamily="2" charset="0"/>
              </a:rPr>
              <a:t>AI Visual MRO tools work with any fix camera, body cam, </a:t>
            </a:r>
            <a:r>
              <a:rPr lang="en-GB" dirty="0" err="1">
                <a:solidFill>
                  <a:prstClr val="black"/>
                </a:solidFill>
                <a:latin typeface="Inter 24pt Light" panose="02000503000000020004" pitchFamily="2" charset="0"/>
                <a:ea typeface="Inter 24pt Light" panose="02000503000000020004" pitchFamily="2" charset="0"/>
              </a:rPr>
              <a:t>boroscope</a:t>
            </a:r>
            <a:r>
              <a:rPr lang="en-GB" dirty="0">
                <a:solidFill>
                  <a:prstClr val="black"/>
                </a:solidFill>
                <a:latin typeface="Inter 24pt Light" panose="02000503000000020004" pitchFamily="2" charset="0"/>
                <a:ea typeface="Inter 24pt Light" panose="02000503000000020004" pitchFamily="2" charset="0"/>
              </a:rPr>
              <a:t>, mobile phone, tablet, webcam. </a:t>
            </a:r>
          </a:p>
        </p:txBody>
      </p:sp>
      <p:pic>
        <p:nvPicPr>
          <p:cNvPr id="41" name="Graphic 40">
            <a:extLst>
              <a:ext uri="{FF2B5EF4-FFF2-40B4-BE49-F238E27FC236}">
                <a16:creationId xmlns:a16="http://schemas.microsoft.com/office/drawing/2014/main" id="{09C50B1E-C796-1313-52B8-BD445FF5F03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536766" y="5689412"/>
            <a:ext cx="295443" cy="295443"/>
          </a:xfrm>
          <a:prstGeom prst="rect">
            <a:avLst/>
          </a:prstGeom>
        </p:spPr>
      </p:pic>
    </p:spTree>
    <p:extLst>
      <p:ext uri="{BB962C8B-B14F-4D97-AF65-F5344CB8AC3E}">
        <p14:creationId xmlns:p14="http://schemas.microsoft.com/office/powerpoint/2010/main" val="2640133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F0423-6C15-C3EB-F52E-2BCC795FFF04}"/>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24D8C246-A1DB-F16B-0DA2-B7BEF6F8F0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63680"/>
            <a:ext cx="12192000" cy="4098151"/>
          </a:xfrm>
          <a:prstGeom prst="rect">
            <a:avLst/>
          </a:prstGeom>
        </p:spPr>
      </p:pic>
      <p:sp>
        <p:nvSpPr>
          <p:cNvPr id="4" name="Rectangle 3">
            <a:extLst>
              <a:ext uri="{FF2B5EF4-FFF2-40B4-BE49-F238E27FC236}">
                <a16:creationId xmlns:a16="http://schemas.microsoft.com/office/drawing/2014/main" id="{D652CBC4-EB0C-5E6B-3862-2707F7935A5F}"/>
              </a:ext>
            </a:extLst>
          </p:cNvPr>
          <p:cNvSpPr/>
          <p:nvPr/>
        </p:nvSpPr>
        <p:spPr>
          <a:xfrm>
            <a:off x="-147384" y="2650602"/>
            <a:ext cx="12339384" cy="1323439"/>
          </a:xfrm>
          <a:prstGeom prst="rect">
            <a:avLst/>
          </a:prstGeom>
          <a:noFill/>
        </p:spPr>
        <p:txBody>
          <a:bodyPr wrap="square" lIns="91440" tIns="45720" rIns="91440" bIns="45720">
            <a:spAutoFit/>
          </a:bodyPr>
          <a:lstStyle/>
          <a:p>
            <a:r>
              <a:rPr lang="en-GB" sz="8000" b="1" cap="none" spc="0"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Inter 24pt" panose="02000503000000020004" pitchFamily="2" charset="0"/>
                <a:ea typeface="Inter 24pt" panose="02000503000000020004" pitchFamily="2" charset="0"/>
                <a:cs typeface="Sans Serif Collection" panose="020B0502040504020204" pitchFamily="34" charset="0"/>
              </a:rPr>
              <a:t>   Cost / Return</a:t>
            </a:r>
            <a:endParaRPr lang="en-GB" sz="8000" b="1" cap="none" spc="0" dirty="0">
              <a:ln w="10160">
                <a:solidFill>
                  <a:schemeClr val="tx1"/>
                </a:solidFill>
                <a:prstDash val="solid"/>
              </a:ln>
              <a:effectLst>
                <a:outerShdw blurRad="38100" dist="22860" dir="5400000" algn="tl" rotWithShape="0">
                  <a:srgbClr val="000000">
                    <a:alpha val="30000"/>
                  </a:srgbClr>
                </a:outerShdw>
              </a:effectLst>
            </a:endParaRPr>
          </a:p>
        </p:txBody>
      </p:sp>
      <p:pic>
        <p:nvPicPr>
          <p:cNvPr id="3" name="Graphic 2">
            <a:extLst>
              <a:ext uri="{FF2B5EF4-FFF2-40B4-BE49-F238E27FC236}">
                <a16:creationId xmlns:a16="http://schemas.microsoft.com/office/drawing/2014/main" id="{C9A8C7B7-0076-2695-9D12-FB73AFA0E06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1024" y="2925213"/>
            <a:ext cx="295443" cy="295443"/>
          </a:xfrm>
          <a:prstGeom prst="rect">
            <a:avLst/>
          </a:prstGeom>
        </p:spPr>
      </p:pic>
    </p:spTree>
    <p:extLst>
      <p:ext uri="{BB962C8B-B14F-4D97-AF65-F5344CB8AC3E}">
        <p14:creationId xmlns:p14="http://schemas.microsoft.com/office/powerpoint/2010/main" val="1812449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358AB-BBDF-B77B-D448-3D238E1A4AB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E35C894-1FEA-0332-BE0B-5EC6C133278E}"/>
              </a:ext>
            </a:extLst>
          </p:cNvPr>
          <p:cNvSpPr/>
          <p:nvPr/>
        </p:nvSpPr>
        <p:spPr>
          <a:xfrm>
            <a:off x="-148869" y="321666"/>
            <a:ext cx="12489737" cy="830997"/>
          </a:xfrm>
          <a:prstGeom prst="rect">
            <a:avLst/>
          </a:prstGeom>
          <a:noFill/>
        </p:spPr>
        <p:txBody>
          <a:bodyPr wrap="square" lIns="91440" tIns="45720" rIns="91440" bIns="45720">
            <a:spAutoFit/>
          </a:bodyPr>
          <a:lstStyle/>
          <a:p>
            <a:pPr lvl="0">
              <a:defRPr/>
            </a:pPr>
            <a:r>
              <a:rPr lang="en-GB" sz="4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Inter 24pt" panose="02000503000000020004" pitchFamily="2" charset="0"/>
                <a:ea typeface="Inter 24pt" panose="02000503000000020004" pitchFamily="2" charset="0"/>
                <a:cs typeface="Sans Serif Collection" panose="020B0502040504020204" pitchFamily="34" charset="0"/>
              </a:rPr>
              <a:t> AI</a:t>
            </a:r>
            <a:r>
              <a:rPr kumimoji="0" lang="en-GB" sz="4800" b="1" i="0" u="none" strike="noStrike" kern="1200" cap="none" spc="0" normalizeH="0" baseline="0" noProof="0" dirty="0">
                <a:ln w="10160">
                  <a:solidFill>
                    <a:prstClr val="black"/>
                  </a:solidFill>
                  <a:prstDash val="solid"/>
                </a:ln>
                <a:solidFill>
                  <a:prstClr val="black"/>
                </a:solidFill>
                <a:effectLst>
                  <a:outerShdw blurRad="38100" dist="22860" dir="5400000" algn="tl" rotWithShape="0">
                    <a:srgbClr val="000000">
                      <a:alpha val="30000"/>
                    </a:srgbClr>
                  </a:outerShdw>
                </a:effectLst>
                <a:uLnTx/>
                <a:uFillTx/>
                <a:latin typeface="Inter 24pt" panose="02000503000000020004" pitchFamily="2" charset="0"/>
                <a:ea typeface="Inter 24pt" panose="02000503000000020004" pitchFamily="2" charset="0"/>
                <a:cs typeface="Sans Serif Collection" panose="020B0502040504020204" pitchFamily="34" charset="0"/>
              </a:rPr>
              <a:t> Cost </a:t>
            </a:r>
            <a:endParaRPr kumimoji="0" lang="en-GB" sz="4800" b="1" i="0" u="none" strike="noStrike" kern="1200" cap="none" spc="0" normalizeH="0" baseline="0" noProof="0" dirty="0">
              <a:ln w="10160">
                <a:solidFill>
                  <a:prstClr val="black"/>
                </a:solidFill>
                <a:prstDash val="solid"/>
              </a:ln>
              <a:solidFill>
                <a:prstClr val="black"/>
              </a:solidFill>
              <a:effectLst>
                <a:outerShdw blurRad="38100" dist="22860" dir="5400000" algn="tl" rotWithShape="0">
                  <a:srgbClr val="000000">
                    <a:alpha val="30000"/>
                  </a:srgbClr>
                </a:outerShdw>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02B8DF31-3F30-0281-5E6A-CAE39EE16E71}"/>
              </a:ext>
            </a:extLst>
          </p:cNvPr>
          <p:cNvPicPr>
            <a:picLocks noChangeAspect="1"/>
          </p:cNvPicPr>
          <p:nvPr/>
        </p:nvPicPr>
        <p:blipFill>
          <a:blip r:embed="rId2" cstate="screen">
            <a:alphaModFix/>
            <a:extLst>
              <a:ext uri="{28A0092B-C50C-407E-A947-70E740481C1C}">
                <a14:useLocalDpi xmlns:a14="http://schemas.microsoft.com/office/drawing/2010/main"/>
              </a:ext>
            </a:extLst>
          </a:blip>
          <a:srcRect/>
          <a:stretch>
            <a:fillRect/>
          </a:stretch>
        </p:blipFill>
        <p:spPr>
          <a:xfrm>
            <a:off x="0" y="-16209"/>
            <a:ext cx="12192000" cy="409271"/>
          </a:xfrm>
          <a:prstGeom prst="rect">
            <a:avLst/>
          </a:prstGeom>
        </p:spPr>
      </p:pic>
      <p:sp>
        <p:nvSpPr>
          <p:cNvPr id="8" name="TextBox 7">
            <a:extLst>
              <a:ext uri="{FF2B5EF4-FFF2-40B4-BE49-F238E27FC236}">
                <a16:creationId xmlns:a16="http://schemas.microsoft.com/office/drawing/2014/main" id="{6CC1209F-0806-A9ED-CC22-67F6A746ADF1}"/>
              </a:ext>
            </a:extLst>
          </p:cNvPr>
          <p:cNvSpPr txBox="1"/>
          <p:nvPr/>
        </p:nvSpPr>
        <p:spPr>
          <a:xfrm>
            <a:off x="524808" y="1264560"/>
            <a:ext cx="7369279" cy="492443"/>
          </a:xfrm>
          <a:prstGeom prst="rect">
            <a:avLst/>
          </a:prstGeom>
          <a:noFill/>
        </p:spPr>
        <p:txBody>
          <a:bodyPr wrap="square" lIns="0" tIns="0" rIns="0" bIns="0">
            <a:spAutoFit/>
          </a:bodyPr>
          <a:lstStyle/>
          <a:p>
            <a:pPr lvl="0">
              <a:defRPr/>
            </a:pPr>
            <a:r>
              <a:rPr kumimoji="0" lang="en-GB" sz="1600" b="1" i="0" u="none" strike="noStrike" kern="1200" cap="none" spc="0" normalizeH="0" baseline="0" noProof="0" dirty="0">
                <a:ln>
                  <a:noFill/>
                </a:ln>
                <a:solidFill>
                  <a:prstClr val="black"/>
                </a:solidFill>
                <a:effectLst/>
                <a:uLnTx/>
                <a:uFillTx/>
                <a:latin typeface="Inter 18pt Black" panose="02000503000000020004" pitchFamily="2" charset="0"/>
                <a:ea typeface="Inter 18pt Black" panose="02000503000000020004" pitchFamily="2" charset="0"/>
                <a:cs typeface="+mn-cs"/>
              </a:rPr>
              <a:t>Initial discussion / </a:t>
            </a:r>
            <a:r>
              <a:rPr lang="en-GB" sz="1600" b="1" dirty="0">
                <a:solidFill>
                  <a:prstClr val="black"/>
                </a:solidFill>
                <a:latin typeface="Inter 18pt Black" panose="02000503000000020004" pitchFamily="2" charset="0"/>
                <a:ea typeface="Inter 18pt Black" panose="02000503000000020004" pitchFamily="2" charset="0"/>
              </a:rPr>
              <a:t>Onsite Demo</a:t>
            </a:r>
            <a:r>
              <a:rPr kumimoji="0" lang="en-GB" sz="1600" b="1" i="0" u="none" strike="noStrike" kern="1200" cap="none" spc="0" normalizeH="0" baseline="0" noProof="0" dirty="0">
                <a:ln>
                  <a:noFill/>
                </a:ln>
                <a:solidFill>
                  <a:prstClr val="black"/>
                </a:solidFill>
                <a:effectLst/>
                <a:uLnTx/>
                <a:uFillTx/>
                <a:latin typeface="Inter 18pt Black" panose="02000503000000020004" pitchFamily="2" charset="0"/>
                <a:ea typeface="Inter 18pt Black" panose="02000503000000020004" pitchFamily="2" charset="0"/>
                <a:cs typeface="+mn-cs"/>
              </a:rPr>
              <a:t> :  </a:t>
            </a:r>
            <a:r>
              <a:rPr lang="en-GB" sz="1600" dirty="0">
                <a:solidFill>
                  <a:prstClr val="black"/>
                </a:solidFill>
                <a:latin typeface="Inter 24pt Light" panose="02000503000000020004" pitchFamily="2" charset="0"/>
                <a:ea typeface="Inter 24pt Light" panose="02000503000000020004" pitchFamily="2" charset="0"/>
              </a:rPr>
              <a:t>Free</a:t>
            </a:r>
            <a:endParaRPr kumimoji="0" lang="en-GB" sz="16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prstClr val="black"/>
              </a:solidFill>
              <a:latin typeface="Inter 24pt Light" panose="02000503000000020004" pitchFamily="2" charset="0"/>
              <a:ea typeface="Inter 24pt Light" panose="02000503000000020004" pitchFamily="2" charset="0"/>
            </a:endParaRPr>
          </a:p>
        </p:txBody>
      </p:sp>
      <p:pic>
        <p:nvPicPr>
          <p:cNvPr id="9" name="Graphic 8">
            <a:extLst>
              <a:ext uri="{FF2B5EF4-FFF2-40B4-BE49-F238E27FC236}">
                <a16:creationId xmlns:a16="http://schemas.microsoft.com/office/drawing/2014/main" id="{AA213A0F-3234-E7DD-1B2C-D0038DB390C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50394" y="1280271"/>
            <a:ext cx="295443" cy="295443"/>
          </a:xfrm>
          <a:prstGeom prst="rect">
            <a:avLst/>
          </a:prstGeom>
        </p:spPr>
      </p:pic>
      <p:sp>
        <p:nvSpPr>
          <p:cNvPr id="10" name="TextBox 9">
            <a:extLst>
              <a:ext uri="{FF2B5EF4-FFF2-40B4-BE49-F238E27FC236}">
                <a16:creationId xmlns:a16="http://schemas.microsoft.com/office/drawing/2014/main" id="{1E0C5F91-748A-B07D-2F81-6367B930F17F}"/>
              </a:ext>
            </a:extLst>
          </p:cNvPr>
          <p:cNvSpPr txBox="1"/>
          <p:nvPr/>
        </p:nvSpPr>
        <p:spPr>
          <a:xfrm>
            <a:off x="524808" y="1868900"/>
            <a:ext cx="7369279" cy="1969770"/>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Inter 18pt Black" panose="02000503000000020004" pitchFamily="2" charset="0"/>
                <a:ea typeface="Inter 18pt Black" panose="02000503000000020004" pitchFamily="2" charset="0"/>
                <a:cs typeface="+mn-cs"/>
              </a:rPr>
              <a:t>Initial Model – Deployment : </a:t>
            </a:r>
            <a:r>
              <a:rPr lang="en-GB" sz="1600" dirty="0">
                <a:solidFill>
                  <a:prstClr val="black"/>
                </a:solidFill>
                <a:latin typeface="Inter 24pt Light" panose="02000503000000020004" pitchFamily="2" charset="0"/>
                <a:ea typeface="Inter 24pt Light" panose="02000503000000020004" pitchFamily="2" charset="0"/>
              </a:rPr>
              <a:t>4 weeks:  $4.000 - $5.000</a:t>
            </a:r>
          </a:p>
          <a:p>
            <a:r>
              <a:rPr lang="en-GB" sz="1600" dirty="0">
                <a:solidFill>
                  <a:prstClr val="black"/>
                </a:solidFill>
                <a:latin typeface="Inter 24pt Light" panose="02000503000000020004" pitchFamily="2" charset="0"/>
                <a:ea typeface="Inter 24pt Light" panose="02000503000000020004" pitchFamily="2" charset="0"/>
              </a:rPr>
              <a:t>On-site deployment &amp; training</a:t>
            </a:r>
          </a:p>
          <a:p>
            <a:r>
              <a:rPr lang="en-GB" sz="1600" dirty="0">
                <a:solidFill>
                  <a:prstClr val="black"/>
                </a:solidFill>
                <a:latin typeface="Inter 24pt Light" panose="02000503000000020004" pitchFamily="2" charset="0"/>
                <a:ea typeface="Inter 24pt Light" panose="02000503000000020004" pitchFamily="2" charset="0"/>
              </a:rPr>
              <a:t>Private Dataset (onsite photos, onsite training)</a:t>
            </a:r>
          </a:p>
          <a:p>
            <a:r>
              <a:rPr lang="en-GB" sz="1600" dirty="0">
                <a:solidFill>
                  <a:prstClr val="black"/>
                </a:solidFill>
                <a:latin typeface="Inter 24pt Light" panose="02000503000000020004" pitchFamily="2" charset="0"/>
                <a:ea typeface="Inter 24pt Light" panose="02000503000000020004" pitchFamily="2" charset="0"/>
              </a:rPr>
              <a:t>Manual vision automation</a:t>
            </a:r>
          </a:p>
          <a:p>
            <a:r>
              <a:rPr lang="en-GB" sz="1600" dirty="0">
                <a:solidFill>
                  <a:prstClr val="black"/>
                </a:solidFill>
                <a:latin typeface="Inter 24pt Light" panose="02000503000000020004" pitchFamily="2" charset="0"/>
                <a:ea typeface="Inter 24pt Light" panose="02000503000000020004" pitchFamily="2" charset="0"/>
              </a:rPr>
              <a:t>Basic documentation</a:t>
            </a:r>
          </a:p>
          <a:p>
            <a:r>
              <a:rPr lang="en-GB" sz="1600" dirty="0">
                <a:solidFill>
                  <a:prstClr val="black"/>
                </a:solidFill>
                <a:latin typeface="Inter 24pt Light" panose="02000503000000020004" pitchFamily="2" charset="0"/>
                <a:ea typeface="Inter 24pt Light" panose="02000503000000020004" pitchFamily="2" charset="0"/>
              </a:rPr>
              <a:t>2 x Onsite support sessions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prstClr val="black"/>
              </a:solidFill>
              <a:latin typeface="Inter 24pt Light" panose="02000503000000020004" pitchFamily="2" charset="0"/>
              <a:ea typeface="Inter 24pt Light"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prstClr val="black"/>
              </a:solidFill>
              <a:latin typeface="Inter 24pt Light" panose="02000503000000020004" pitchFamily="2" charset="0"/>
              <a:ea typeface="Inter 24pt Light" panose="02000503000000020004" pitchFamily="2" charset="0"/>
            </a:endParaRPr>
          </a:p>
        </p:txBody>
      </p:sp>
      <p:pic>
        <p:nvPicPr>
          <p:cNvPr id="11" name="Graphic 10">
            <a:extLst>
              <a:ext uri="{FF2B5EF4-FFF2-40B4-BE49-F238E27FC236}">
                <a16:creationId xmlns:a16="http://schemas.microsoft.com/office/drawing/2014/main" id="{04E11865-6CBF-43D0-2DDA-A1200E7C4AE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50394" y="1884611"/>
            <a:ext cx="295443" cy="295443"/>
          </a:xfrm>
          <a:prstGeom prst="rect">
            <a:avLst/>
          </a:prstGeom>
        </p:spPr>
      </p:pic>
      <p:sp>
        <p:nvSpPr>
          <p:cNvPr id="12" name="TextBox 11">
            <a:extLst>
              <a:ext uri="{FF2B5EF4-FFF2-40B4-BE49-F238E27FC236}">
                <a16:creationId xmlns:a16="http://schemas.microsoft.com/office/drawing/2014/main" id="{DB40FAB3-042C-55CA-D72F-B73AECB18A90}"/>
              </a:ext>
            </a:extLst>
          </p:cNvPr>
          <p:cNvSpPr txBox="1"/>
          <p:nvPr/>
        </p:nvSpPr>
        <p:spPr>
          <a:xfrm>
            <a:off x="524808" y="3807892"/>
            <a:ext cx="7369279" cy="246221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Inter 18pt Black" panose="02000503000000020004" pitchFamily="2" charset="0"/>
                <a:ea typeface="Inter 18pt Black" panose="02000503000000020004" pitchFamily="2" charset="0"/>
                <a:cs typeface="+mn-cs"/>
              </a:rPr>
              <a:t>Production ready solution : </a:t>
            </a:r>
            <a:r>
              <a:rPr lang="en-GB" sz="1600" dirty="0">
                <a:solidFill>
                  <a:prstClr val="black"/>
                </a:solidFill>
                <a:latin typeface="Inter 24pt Light" panose="02000503000000020004" pitchFamily="2" charset="0"/>
                <a:ea typeface="Inter 24pt Light" panose="02000503000000020004" pitchFamily="2" charset="0"/>
              </a:rPr>
              <a:t>4-6 weeks:  $10.000 - $30.000</a:t>
            </a:r>
          </a:p>
          <a:p>
            <a:r>
              <a:rPr lang="en-GB" sz="1600" dirty="0">
                <a:solidFill>
                  <a:prstClr val="black"/>
                </a:solidFill>
                <a:latin typeface="Inter 24pt Light" panose="02000503000000020004" pitchFamily="2" charset="0"/>
                <a:ea typeface="Inter 24pt Light" panose="02000503000000020004" pitchFamily="2" charset="0"/>
              </a:rPr>
              <a:t>All Basic Package features</a:t>
            </a:r>
          </a:p>
          <a:p>
            <a:r>
              <a:rPr lang="en-GB" sz="1600" dirty="0">
                <a:solidFill>
                  <a:prstClr val="black"/>
                </a:solidFill>
                <a:latin typeface="Inter 24pt Light" panose="02000503000000020004" pitchFamily="2" charset="0"/>
                <a:ea typeface="Inter 24pt Light" panose="02000503000000020004" pitchFamily="2" charset="0"/>
              </a:rPr>
              <a:t>2x prototype custom fixture design</a:t>
            </a:r>
          </a:p>
          <a:p>
            <a:r>
              <a:rPr lang="en-GB" sz="1600" dirty="0">
                <a:solidFill>
                  <a:prstClr val="black"/>
                </a:solidFill>
                <a:latin typeface="Inter 24pt Light" panose="02000503000000020004" pitchFamily="2" charset="0"/>
                <a:ea typeface="Inter 24pt Light" panose="02000503000000020004" pitchFamily="2" charset="0"/>
              </a:rPr>
              <a:t>Custom light-fixture design</a:t>
            </a:r>
          </a:p>
          <a:p>
            <a:r>
              <a:rPr lang="en-GB" sz="1600" dirty="0">
                <a:solidFill>
                  <a:prstClr val="black"/>
                </a:solidFill>
                <a:latin typeface="Inter 24pt Light" panose="02000503000000020004" pitchFamily="2" charset="0"/>
                <a:ea typeface="Inter 24pt Light" panose="02000503000000020004" pitchFamily="2" charset="0"/>
              </a:rPr>
              <a:t>Device (Camera or Android )</a:t>
            </a:r>
          </a:p>
          <a:p>
            <a:r>
              <a:rPr lang="en-GB" sz="1600" dirty="0">
                <a:solidFill>
                  <a:prstClr val="black"/>
                </a:solidFill>
                <a:latin typeface="Inter 24pt Light" panose="02000503000000020004" pitchFamily="2" charset="0"/>
                <a:ea typeface="Inter 24pt Light" panose="02000503000000020004" pitchFamily="2" charset="0"/>
              </a:rPr>
              <a:t>Integration with SAP or ERP systems</a:t>
            </a:r>
          </a:p>
          <a:p>
            <a:r>
              <a:rPr lang="en-GB" sz="1600" dirty="0">
                <a:solidFill>
                  <a:prstClr val="black"/>
                </a:solidFill>
                <a:latin typeface="Inter 24pt Light" panose="02000503000000020004" pitchFamily="2" charset="0"/>
                <a:ea typeface="Inter 24pt Light" panose="02000503000000020004" pitchFamily="2" charset="0"/>
              </a:rPr>
              <a:t>Repeatability &amp; Reproducibility (Gage R&amp;R)</a:t>
            </a:r>
          </a:p>
          <a:p>
            <a:r>
              <a:rPr lang="en-GB" sz="1600" dirty="0">
                <a:solidFill>
                  <a:prstClr val="black"/>
                </a:solidFill>
                <a:latin typeface="Inter 24pt Light" panose="02000503000000020004" pitchFamily="2" charset="0"/>
                <a:ea typeface="Inter 24pt Light" panose="02000503000000020004" pitchFamily="2" charset="0"/>
              </a:rPr>
              <a:t>On-site testing support</a:t>
            </a:r>
          </a:p>
          <a:p>
            <a:r>
              <a:rPr lang="en-GB" sz="1600" dirty="0">
                <a:solidFill>
                  <a:prstClr val="black"/>
                </a:solidFill>
                <a:latin typeface="Inter 24pt Light" panose="02000503000000020004" pitchFamily="2" charset="0"/>
                <a:ea typeface="Inter 24pt Light" panose="02000503000000020004" pitchFamily="2" charset="0"/>
              </a:rPr>
              <a:t>Basic Analytics dashboard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prstClr val="black"/>
              </a:solidFill>
              <a:latin typeface="Inter 24pt Light" panose="02000503000000020004" pitchFamily="2" charset="0"/>
              <a:ea typeface="Inter 24pt Light" panose="02000503000000020004" pitchFamily="2" charset="0"/>
            </a:endParaRPr>
          </a:p>
        </p:txBody>
      </p:sp>
      <p:pic>
        <p:nvPicPr>
          <p:cNvPr id="13" name="Graphic 12">
            <a:extLst>
              <a:ext uri="{FF2B5EF4-FFF2-40B4-BE49-F238E27FC236}">
                <a16:creationId xmlns:a16="http://schemas.microsoft.com/office/drawing/2014/main" id="{E6A9C53B-A3C4-9919-8B98-A0F03D0F2CC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50394" y="3823603"/>
            <a:ext cx="295443" cy="295443"/>
          </a:xfrm>
          <a:prstGeom prst="rect">
            <a:avLst/>
          </a:prstGeom>
        </p:spPr>
      </p:pic>
      <p:sp>
        <p:nvSpPr>
          <p:cNvPr id="14" name="TextBox 13">
            <a:extLst>
              <a:ext uri="{FF2B5EF4-FFF2-40B4-BE49-F238E27FC236}">
                <a16:creationId xmlns:a16="http://schemas.microsoft.com/office/drawing/2014/main" id="{9D76BFF4-3F09-9C77-DFC9-DA75BC0DF96B}"/>
              </a:ext>
            </a:extLst>
          </p:cNvPr>
          <p:cNvSpPr txBox="1"/>
          <p:nvPr/>
        </p:nvSpPr>
        <p:spPr>
          <a:xfrm>
            <a:off x="4822721" y="5777662"/>
            <a:ext cx="7369279" cy="984885"/>
          </a:xfrm>
          <a:prstGeom prst="rect">
            <a:avLst/>
          </a:prstGeom>
          <a:noFill/>
        </p:spPr>
        <p:txBody>
          <a:bodyPr wrap="square" lIns="0" tIns="0" rIns="0" bIns="0">
            <a:spAutoFit/>
          </a:bodyPr>
          <a:lstStyle/>
          <a:p>
            <a:pPr lvl="0">
              <a:defRPr/>
            </a:pPr>
            <a:r>
              <a:rPr lang="en-GB" sz="1600" dirty="0">
                <a:solidFill>
                  <a:prstClr val="black"/>
                </a:solidFill>
                <a:latin typeface="Inter 24pt Light" panose="02000503000000020004" pitchFamily="2" charset="0"/>
                <a:ea typeface="Inter 24pt Light" panose="02000503000000020004" pitchFamily="2" charset="0"/>
              </a:rPr>
              <a:t>Every company performs visual inspection differently. </a:t>
            </a:r>
            <a:r>
              <a:rPr lang="en-GB" sz="1600" dirty="0" err="1">
                <a:solidFill>
                  <a:prstClr val="black"/>
                </a:solidFill>
                <a:latin typeface="Inter 24pt Light" panose="02000503000000020004" pitchFamily="2" charset="0"/>
                <a:ea typeface="Inter 24pt Light" panose="02000503000000020004" pitchFamily="2" charset="0"/>
              </a:rPr>
              <a:t>AIVisualMRO</a:t>
            </a:r>
            <a:r>
              <a:rPr lang="en-GB" sz="1600" dirty="0">
                <a:solidFill>
                  <a:prstClr val="black"/>
                </a:solidFill>
                <a:latin typeface="Inter 24pt Light" panose="02000503000000020004" pitchFamily="2" charset="0"/>
                <a:ea typeface="Inter 24pt Light" panose="02000503000000020004" pitchFamily="2" charset="0"/>
              </a:rPr>
              <a:t> begins with a non-intrusive observation phase to understand your current workflow, tools, constraints, and quality criteria. Requirements are gathered collaboratively to ensure the platform fits seamlessly into your existing operations.</a:t>
            </a:r>
          </a:p>
        </p:txBody>
      </p:sp>
    </p:spTree>
    <p:extLst>
      <p:ext uri="{BB962C8B-B14F-4D97-AF65-F5344CB8AC3E}">
        <p14:creationId xmlns:p14="http://schemas.microsoft.com/office/powerpoint/2010/main" val="1538546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E5DA0-4F76-E533-2CBE-1E92BEACEBB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C18AE08-6302-708F-88AF-E32299C7A2B3}"/>
              </a:ext>
            </a:extLst>
          </p:cNvPr>
          <p:cNvSpPr/>
          <p:nvPr/>
        </p:nvSpPr>
        <p:spPr>
          <a:xfrm>
            <a:off x="-148869" y="359256"/>
            <a:ext cx="12489737" cy="830997"/>
          </a:xfrm>
          <a:prstGeom prst="rect">
            <a:avLst/>
          </a:prstGeom>
          <a:noFill/>
        </p:spPr>
        <p:txBody>
          <a:bodyPr wrap="square" lIns="91440" tIns="45720" rIns="91440" bIns="45720">
            <a:spAutoFit/>
          </a:bodyPr>
          <a:lstStyle/>
          <a:p>
            <a:pPr lvl="0">
              <a:defRPr/>
            </a:pPr>
            <a:r>
              <a:rPr kumimoji="0" lang="en-GB" sz="4800" b="1" i="0" u="none" strike="noStrike" kern="1200" cap="none" spc="0" normalizeH="0" baseline="0" noProof="0" dirty="0">
                <a:ln w="10160">
                  <a:solidFill>
                    <a:prstClr val="black"/>
                  </a:solidFill>
                  <a:prstDash val="solid"/>
                </a:ln>
                <a:solidFill>
                  <a:prstClr val="black"/>
                </a:solidFill>
                <a:effectLst>
                  <a:outerShdw blurRad="38100" dist="22860" dir="5400000" algn="tl" rotWithShape="0">
                    <a:srgbClr val="000000">
                      <a:alpha val="30000"/>
                    </a:srgbClr>
                  </a:outerShdw>
                </a:effectLst>
                <a:uLnTx/>
                <a:uFillTx/>
                <a:latin typeface="Inter 24pt" panose="02000503000000020004" pitchFamily="2" charset="0"/>
                <a:ea typeface="Inter 24pt" panose="02000503000000020004" pitchFamily="2" charset="0"/>
                <a:cs typeface="Sans Serif Collection" panose="020B0502040504020204" pitchFamily="34" charset="0"/>
              </a:rPr>
              <a:t> Return  </a:t>
            </a:r>
            <a:endParaRPr kumimoji="0" lang="en-GB" sz="4800" b="1" i="0" u="none" strike="noStrike" kern="1200" cap="none" spc="0" normalizeH="0" baseline="0" noProof="0" dirty="0">
              <a:ln w="10160">
                <a:solidFill>
                  <a:prstClr val="black"/>
                </a:solidFill>
                <a:prstDash val="solid"/>
              </a:ln>
              <a:solidFill>
                <a:prstClr val="black"/>
              </a:solidFill>
              <a:effectLst>
                <a:outerShdw blurRad="38100" dist="22860" dir="5400000" algn="tl" rotWithShape="0">
                  <a:srgbClr val="000000">
                    <a:alpha val="30000"/>
                  </a:srgbClr>
                </a:outerShdw>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001EB8EF-8BAC-8A36-7BD4-5B6DA1288FB4}"/>
              </a:ext>
            </a:extLst>
          </p:cNvPr>
          <p:cNvPicPr>
            <a:picLocks noChangeAspect="1"/>
          </p:cNvPicPr>
          <p:nvPr/>
        </p:nvPicPr>
        <p:blipFill>
          <a:blip r:embed="rId2" cstate="screen">
            <a:alphaModFix/>
            <a:extLst>
              <a:ext uri="{28A0092B-C50C-407E-A947-70E740481C1C}">
                <a14:useLocalDpi xmlns:a14="http://schemas.microsoft.com/office/drawing/2010/main"/>
              </a:ext>
            </a:extLst>
          </a:blip>
          <a:srcRect/>
          <a:stretch>
            <a:fillRect/>
          </a:stretch>
        </p:blipFill>
        <p:spPr>
          <a:xfrm>
            <a:off x="0" y="-4403"/>
            <a:ext cx="12192000" cy="409271"/>
          </a:xfrm>
          <a:prstGeom prst="rect">
            <a:avLst/>
          </a:prstGeom>
        </p:spPr>
      </p:pic>
      <p:pic>
        <p:nvPicPr>
          <p:cNvPr id="3" name="Picture 2">
            <a:extLst>
              <a:ext uri="{FF2B5EF4-FFF2-40B4-BE49-F238E27FC236}">
                <a16:creationId xmlns:a16="http://schemas.microsoft.com/office/drawing/2014/main" id="{03DC757A-F050-5FE3-CB86-1395106F30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152388"/>
            <a:ext cx="3820886" cy="1184046"/>
          </a:xfrm>
          <a:prstGeom prst="rect">
            <a:avLst/>
          </a:prstGeom>
        </p:spPr>
      </p:pic>
      <p:pic>
        <p:nvPicPr>
          <p:cNvPr id="13" name="Picture 12">
            <a:extLst>
              <a:ext uri="{FF2B5EF4-FFF2-40B4-BE49-F238E27FC236}">
                <a16:creationId xmlns:a16="http://schemas.microsoft.com/office/drawing/2014/main" id="{2DF8A3AA-C97E-D8D1-753F-4B6F708B88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336434"/>
            <a:ext cx="3820886" cy="314437"/>
          </a:xfrm>
          <a:prstGeom prst="rect">
            <a:avLst/>
          </a:prstGeom>
        </p:spPr>
      </p:pic>
      <p:pic>
        <p:nvPicPr>
          <p:cNvPr id="15" name="Picture 14">
            <a:extLst>
              <a:ext uri="{FF2B5EF4-FFF2-40B4-BE49-F238E27FC236}">
                <a16:creationId xmlns:a16="http://schemas.microsoft.com/office/drawing/2014/main" id="{37CB9626-0CF7-0F3F-626F-CC14562D41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20886" y="1152389"/>
            <a:ext cx="1949293" cy="1494608"/>
          </a:xfrm>
          <a:prstGeom prst="rect">
            <a:avLst/>
          </a:prstGeom>
        </p:spPr>
      </p:pic>
      <p:pic>
        <p:nvPicPr>
          <p:cNvPr id="17" name="Picture 16">
            <a:extLst>
              <a:ext uri="{FF2B5EF4-FFF2-40B4-BE49-F238E27FC236}">
                <a16:creationId xmlns:a16="http://schemas.microsoft.com/office/drawing/2014/main" id="{3AD5114C-2559-A058-516E-AD0A699F161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70180" y="1148515"/>
            <a:ext cx="4141076" cy="1502885"/>
          </a:xfrm>
          <a:prstGeom prst="rect">
            <a:avLst/>
          </a:prstGeom>
        </p:spPr>
      </p:pic>
      <p:pic>
        <p:nvPicPr>
          <p:cNvPr id="23" name="Picture 22">
            <a:extLst>
              <a:ext uri="{FF2B5EF4-FFF2-40B4-BE49-F238E27FC236}">
                <a16:creationId xmlns:a16="http://schemas.microsoft.com/office/drawing/2014/main" id="{E86559B0-FB93-8352-B9ED-3688D85AF594}"/>
              </a:ext>
            </a:extLst>
          </p:cNvPr>
          <p:cNvPicPr>
            <a:picLocks noChangeAspect="1"/>
          </p:cNvPicPr>
          <p:nvPr/>
        </p:nvPicPr>
        <p:blipFill>
          <a:blip r:embed="rId7"/>
          <a:stretch>
            <a:fillRect/>
          </a:stretch>
        </p:blipFill>
        <p:spPr>
          <a:xfrm>
            <a:off x="9743983" y="1148515"/>
            <a:ext cx="2448016" cy="1180173"/>
          </a:xfrm>
          <a:prstGeom prst="rect">
            <a:avLst/>
          </a:prstGeom>
        </p:spPr>
      </p:pic>
      <p:pic>
        <p:nvPicPr>
          <p:cNvPr id="25" name="Picture 24">
            <a:extLst>
              <a:ext uri="{FF2B5EF4-FFF2-40B4-BE49-F238E27FC236}">
                <a16:creationId xmlns:a16="http://schemas.microsoft.com/office/drawing/2014/main" id="{863E6AEE-7632-3B7A-5EEA-1DE0DCB733B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70615" y="2657825"/>
            <a:ext cx="9132557" cy="3729265"/>
          </a:xfrm>
          <a:prstGeom prst="rect">
            <a:avLst/>
          </a:prstGeom>
        </p:spPr>
      </p:pic>
      <p:pic>
        <p:nvPicPr>
          <p:cNvPr id="27" name="Picture 26">
            <a:extLst>
              <a:ext uri="{FF2B5EF4-FFF2-40B4-BE49-F238E27FC236}">
                <a16:creationId xmlns:a16="http://schemas.microsoft.com/office/drawing/2014/main" id="{796F0EE1-C06C-D9E8-9A77-BF4C012A8D95}"/>
              </a:ext>
            </a:extLst>
          </p:cNvPr>
          <p:cNvPicPr>
            <a:picLocks noChangeAspect="1"/>
          </p:cNvPicPr>
          <p:nvPr/>
        </p:nvPicPr>
        <p:blipFill>
          <a:blip r:embed="rId9"/>
          <a:stretch>
            <a:fillRect/>
          </a:stretch>
        </p:blipFill>
        <p:spPr>
          <a:xfrm>
            <a:off x="9879687" y="3747407"/>
            <a:ext cx="2312312" cy="1469572"/>
          </a:xfrm>
          <a:prstGeom prst="rect">
            <a:avLst/>
          </a:prstGeom>
        </p:spPr>
      </p:pic>
      <p:pic>
        <p:nvPicPr>
          <p:cNvPr id="29" name="Picture 28">
            <a:extLst>
              <a:ext uri="{FF2B5EF4-FFF2-40B4-BE49-F238E27FC236}">
                <a16:creationId xmlns:a16="http://schemas.microsoft.com/office/drawing/2014/main" id="{8EF64FA3-F59E-C311-8B74-CEB42428DB20}"/>
              </a:ext>
            </a:extLst>
          </p:cNvPr>
          <p:cNvPicPr>
            <a:picLocks noChangeAspect="1"/>
          </p:cNvPicPr>
          <p:nvPr/>
        </p:nvPicPr>
        <p:blipFill>
          <a:blip r:embed="rId10"/>
          <a:stretch>
            <a:fillRect/>
          </a:stretch>
        </p:blipFill>
        <p:spPr>
          <a:xfrm>
            <a:off x="9897012" y="2328688"/>
            <a:ext cx="2294987" cy="1418719"/>
          </a:xfrm>
          <a:prstGeom prst="rect">
            <a:avLst/>
          </a:prstGeom>
        </p:spPr>
      </p:pic>
      <p:sp>
        <p:nvSpPr>
          <p:cNvPr id="30" name="TextBox 29">
            <a:extLst>
              <a:ext uri="{FF2B5EF4-FFF2-40B4-BE49-F238E27FC236}">
                <a16:creationId xmlns:a16="http://schemas.microsoft.com/office/drawing/2014/main" id="{96158960-6AC6-C4FB-18F7-FADA53D0E986}"/>
              </a:ext>
            </a:extLst>
          </p:cNvPr>
          <p:cNvSpPr txBox="1"/>
          <p:nvPr/>
        </p:nvSpPr>
        <p:spPr>
          <a:xfrm>
            <a:off x="-1" y="6488668"/>
            <a:ext cx="791119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Inter 18pt Black" panose="02000503000000020004" pitchFamily="2" charset="0"/>
                <a:ea typeface="Inter 18pt Black" panose="02000503000000020004" pitchFamily="2" charset="0"/>
                <a:cs typeface="+mn-cs"/>
              </a:rPr>
              <a:t>Link</a:t>
            </a:r>
            <a:r>
              <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rPr>
              <a:t>: </a:t>
            </a:r>
            <a:r>
              <a:rPr lang="en-GB" dirty="0">
                <a:solidFill>
                  <a:prstClr val="black"/>
                </a:solidFill>
                <a:latin typeface="Inter 24pt Light" panose="02000503000000020004" pitchFamily="2" charset="0"/>
                <a:ea typeface="Inter 24pt Light" panose="02000503000000020004" pitchFamily="2" charset="0"/>
              </a:rPr>
              <a:t>Play with the AI return on investment (ROI) calculator: </a:t>
            </a:r>
            <a:r>
              <a:rPr lang="en-GB" dirty="0">
                <a:solidFill>
                  <a:prstClr val="black"/>
                </a:solidFill>
                <a:latin typeface="Inter 24pt Light" panose="02000503000000020004" pitchFamily="2" charset="0"/>
                <a:ea typeface="Inter 24pt Light" panose="02000503000000020004" pitchFamily="2" charset="0"/>
                <a:hlinkClick r:id="rId11"/>
              </a:rPr>
              <a:t>link here</a:t>
            </a:r>
            <a:r>
              <a:rPr lang="en-GB" dirty="0">
                <a:solidFill>
                  <a:prstClr val="black"/>
                </a:solidFill>
                <a:latin typeface="Inter 24pt Light" panose="02000503000000020004" pitchFamily="2" charset="0"/>
                <a:ea typeface="Inter 24pt Light" panose="02000503000000020004" pitchFamily="2" charset="0"/>
              </a:rPr>
              <a:t> </a:t>
            </a:r>
            <a:endPar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endParaRPr>
          </a:p>
        </p:txBody>
      </p:sp>
    </p:spTree>
    <p:extLst>
      <p:ext uri="{BB962C8B-B14F-4D97-AF65-F5344CB8AC3E}">
        <p14:creationId xmlns:p14="http://schemas.microsoft.com/office/powerpoint/2010/main" val="3248368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85F6A7-AFF0-09D9-2E9F-6960B041DDE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17610" y="862695"/>
            <a:ext cx="7109767" cy="2292253"/>
          </a:xfrm>
          <a:prstGeom prst="rect">
            <a:avLst/>
          </a:prstGeom>
        </p:spPr>
      </p:pic>
      <p:sp>
        <p:nvSpPr>
          <p:cNvPr id="5" name="Rectangle 4">
            <a:extLst>
              <a:ext uri="{FF2B5EF4-FFF2-40B4-BE49-F238E27FC236}">
                <a16:creationId xmlns:a16="http://schemas.microsoft.com/office/drawing/2014/main" id="{EF7EC9B5-7822-FC40-28D6-C0FE666B88B6}"/>
              </a:ext>
            </a:extLst>
          </p:cNvPr>
          <p:cNvSpPr/>
          <p:nvPr/>
        </p:nvSpPr>
        <p:spPr>
          <a:xfrm>
            <a:off x="-1658499" y="1176952"/>
            <a:ext cx="10293684" cy="1323439"/>
          </a:xfrm>
          <a:prstGeom prst="rect">
            <a:avLst/>
          </a:prstGeom>
          <a:noFill/>
        </p:spPr>
        <p:txBody>
          <a:bodyPr wrap="square" lIns="91440" tIns="45720" rIns="91440" bIns="45720">
            <a:spAutoFit/>
          </a:bodyPr>
          <a:lstStyle/>
          <a:p>
            <a:pPr algn="ctr"/>
            <a:r>
              <a:rPr lang="en-GB" sz="8000" b="1" dirty="0">
                <a:ln w="10160">
                  <a:solidFill>
                    <a:schemeClr val="tx1"/>
                  </a:solidFill>
                  <a:prstDash val="solid"/>
                </a:ln>
                <a:effectLst>
                  <a:outerShdw blurRad="38100" dist="22860" dir="5400000" algn="tl" rotWithShape="0">
                    <a:srgbClr val="000000">
                      <a:alpha val="30000"/>
                    </a:srgbClr>
                  </a:outerShdw>
                </a:effectLst>
                <a:latin typeface="Inter 24pt" panose="02000503000000020004" pitchFamily="2" charset="0"/>
                <a:ea typeface="Inter 24pt" panose="02000503000000020004" pitchFamily="2" charset="0"/>
                <a:cs typeface="Sans Serif Collection" panose="020B0502040504020204" pitchFamily="34" charset="0"/>
              </a:rPr>
              <a:t>Thank</a:t>
            </a:r>
            <a:r>
              <a:rPr lang="en-GB" sz="80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Inter 24pt" panose="02000503000000020004" pitchFamily="2" charset="0"/>
                <a:ea typeface="Inter 24pt" panose="02000503000000020004" pitchFamily="2" charset="0"/>
                <a:cs typeface="Sans Serif Collection" panose="020B0502040504020204" pitchFamily="34" charset="0"/>
              </a:rPr>
              <a:t> </a:t>
            </a:r>
            <a:r>
              <a:rPr lang="en-GB" sz="8000" b="1" cap="none" spc="0"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Inter 24pt" panose="02000503000000020004" pitchFamily="2" charset="0"/>
                <a:ea typeface="Inter 24pt" panose="02000503000000020004" pitchFamily="2" charset="0"/>
                <a:cs typeface="Sans Serif Collection" panose="020B0502040504020204" pitchFamily="34" charset="0"/>
              </a:rPr>
              <a:t>You</a:t>
            </a:r>
            <a:endParaRPr lang="en-GB" sz="8000" b="1" cap="none" spc="0" dirty="0">
              <a:ln w="10160">
                <a:solidFill>
                  <a:schemeClr val="tx1"/>
                </a:solidFill>
                <a:prstDash val="solid"/>
              </a:ln>
              <a:effectLst>
                <a:outerShdw blurRad="38100" dist="22860" dir="5400000" algn="tl" rotWithShape="0">
                  <a:srgbClr val="000000">
                    <a:alpha val="30000"/>
                  </a:srgbClr>
                </a:outerShdw>
              </a:effectLst>
            </a:endParaRPr>
          </a:p>
        </p:txBody>
      </p:sp>
      <p:sp>
        <p:nvSpPr>
          <p:cNvPr id="8" name="TextBox 7">
            <a:extLst>
              <a:ext uri="{FF2B5EF4-FFF2-40B4-BE49-F238E27FC236}">
                <a16:creationId xmlns:a16="http://schemas.microsoft.com/office/drawing/2014/main" id="{E76EBBAF-4DA5-516D-2802-D838DEA08466}"/>
              </a:ext>
            </a:extLst>
          </p:cNvPr>
          <p:cNvSpPr txBox="1"/>
          <p:nvPr/>
        </p:nvSpPr>
        <p:spPr>
          <a:xfrm>
            <a:off x="652011" y="5934670"/>
            <a:ext cx="6924040" cy="738664"/>
          </a:xfrm>
          <a:prstGeom prst="rect">
            <a:avLst/>
          </a:prstGeom>
          <a:noFill/>
        </p:spPr>
        <p:txBody>
          <a:bodyPr wrap="square">
            <a:spAutoFit/>
          </a:bodyPr>
          <a:lstStyle/>
          <a:p>
            <a:r>
              <a:rPr lang="en-GB" sz="1400" dirty="0">
                <a:solidFill>
                  <a:prstClr val="black"/>
                </a:solidFill>
                <a:latin typeface="Inter 24pt Light" panose="02000503000000020004" pitchFamily="2" charset="0"/>
                <a:ea typeface="Inter 24pt Light" panose="02000503000000020004" pitchFamily="2" charset="0"/>
              </a:rPr>
              <a:t>Contact the Founder : </a:t>
            </a:r>
          </a:p>
          <a:p>
            <a:r>
              <a:rPr lang="en-GB" sz="1400" dirty="0">
                <a:solidFill>
                  <a:prstClr val="black"/>
                </a:solidFill>
                <a:latin typeface="Inter 24pt Light" panose="02000503000000020004" pitchFamily="2" charset="0"/>
                <a:ea typeface="Inter 24pt Light" panose="02000503000000020004" pitchFamily="2" charset="0"/>
                <a:hlinkClick r:id="rId3"/>
              </a:rPr>
              <a:t>Julian.Marinescu@outlook.com</a:t>
            </a:r>
            <a:r>
              <a:rPr lang="en-GB" sz="1400" dirty="0">
                <a:solidFill>
                  <a:prstClr val="black"/>
                </a:solidFill>
                <a:latin typeface="Inter 24pt Light" panose="02000503000000020004" pitchFamily="2" charset="0"/>
                <a:ea typeface="Inter 24pt Light" panose="02000503000000020004" pitchFamily="2" charset="0"/>
              </a:rPr>
              <a:t> </a:t>
            </a:r>
          </a:p>
          <a:p>
            <a:r>
              <a:rPr lang="en-GB" sz="1400" dirty="0">
                <a:solidFill>
                  <a:prstClr val="black"/>
                </a:solidFill>
                <a:latin typeface="Inter 24pt Light" panose="02000503000000020004" pitchFamily="2" charset="0"/>
                <a:ea typeface="Inter 24pt Light" panose="02000503000000020004" pitchFamily="2" charset="0"/>
              </a:rPr>
              <a:t>WhatsApp: +44  7535 739690</a:t>
            </a:r>
          </a:p>
        </p:txBody>
      </p:sp>
      <p:sp>
        <p:nvSpPr>
          <p:cNvPr id="2" name="TextBox 1">
            <a:extLst>
              <a:ext uri="{FF2B5EF4-FFF2-40B4-BE49-F238E27FC236}">
                <a16:creationId xmlns:a16="http://schemas.microsoft.com/office/drawing/2014/main" id="{DDDD46A4-65BC-58E0-1F02-A36FE608A652}"/>
              </a:ext>
            </a:extLst>
          </p:cNvPr>
          <p:cNvSpPr txBox="1"/>
          <p:nvPr/>
        </p:nvSpPr>
        <p:spPr>
          <a:xfrm>
            <a:off x="652011" y="4481365"/>
            <a:ext cx="2510944" cy="369332"/>
          </a:xfrm>
          <a:prstGeom prst="rect">
            <a:avLst/>
          </a:prstGeom>
          <a:noFill/>
        </p:spPr>
        <p:txBody>
          <a:bodyPr wrap="none" rtlCol="0">
            <a:spAutoFit/>
          </a:bodyPr>
          <a:lstStyle/>
          <a:p>
            <a:r>
              <a:rPr lang="en-GB" dirty="0">
                <a:hlinkClick r:id="rId4"/>
              </a:rPr>
              <a:t>www.aiVisualMRO.com</a:t>
            </a:r>
            <a:endParaRPr lang="en-GB" dirty="0"/>
          </a:p>
        </p:txBody>
      </p:sp>
    </p:spTree>
    <p:extLst>
      <p:ext uri="{BB962C8B-B14F-4D97-AF65-F5344CB8AC3E}">
        <p14:creationId xmlns:p14="http://schemas.microsoft.com/office/powerpoint/2010/main" val="2485975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5B6501-F7AE-3B43-4269-6F47CF34D9A8}"/>
              </a:ext>
            </a:extLst>
          </p:cNvPr>
          <p:cNvPicPr>
            <a:picLocks noChangeAspect="1"/>
          </p:cNvPicPr>
          <p:nvPr/>
        </p:nvPicPr>
        <p:blipFill>
          <a:blip r:embed="rId2" cstate="screen">
            <a:alphaModFix/>
            <a:extLst>
              <a:ext uri="{28A0092B-C50C-407E-A947-70E740481C1C}">
                <a14:useLocalDpi xmlns:a14="http://schemas.microsoft.com/office/drawing/2010/main"/>
              </a:ext>
            </a:extLst>
          </a:blip>
          <a:srcRect/>
          <a:stretch>
            <a:fillRect/>
          </a:stretch>
        </p:blipFill>
        <p:spPr>
          <a:xfrm>
            <a:off x="0" y="0"/>
            <a:ext cx="12183775" cy="728444"/>
          </a:xfrm>
          <a:prstGeom prst="rect">
            <a:avLst/>
          </a:prstGeom>
        </p:spPr>
      </p:pic>
      <p:sp>
        <p:nvSpPr>
          <p:cNvPr id="5" name="Rectangle 4">
            <a:extLst>
              <a:ext uri="{FF2B5EF4-FFF2-40B4-BE49-F238E27FC236}">
                <a16:creationId xmlns:a16="http://schemas.microsoft.com/office/drawing/2014/main" id="{B34AB0BB-90FF-7E35-D9D2-167C68A75945}"/>
              </a:ext>
            </a:extLst>
          </p:cNvPr>
          <p:cNvSpPr/>
          <p:nvPr/>
        </p:nvSpPr>
        <p:spPr>
          <a:xfrm>
            <a:off x="-644743" y="844183"/>
            <a:ext cx="8345714" cy="830997"/>
          </a:xfrm>
          <a:prstGeom prst="rect">
            <a:avLst/>
          </a:prstGeom>
          <a:noFill/>
        </p:spPr>
        <p:txBody>
          <a:bodyPr wrap="square" lIns="91440" tIns="45720" rIns="91440" bIns="45720">
            <a:spAutoFit/>
          </a:bodyPr>
          <a:lstStyle/>
          <a:p>
            <a:pPr algn="ctr"/>
            <a:r>
              <a:rPr lang="en-GB" sz="4800" b="1" dirty="0">
                <a:ln w="10160">
                  <a:solidFill>
                    <a:schemeClr val="tx1"/>
                  </a:solidFill>
                  <a:prstDash val="solid"/>
                </a:ln>
                <a:effectLst>
                  <a:outerShdw blurRad="38100" dist="22860" dir="5400000" algn="tl" rotWithShape="0">
                    <a:srgbClr val="000000">
                      <a:alpha val="30000"/>
                    </a:srgbClr>
                  </a:outerShdw>
                </a:effectLst>
                <a:latin typeface="Inter 24pt" panose="02000503000000020004" pitchFamily="2" charset="0"/>
                <a:ea typeface="Inter 24pt" panose="02000503000000020004" pitchFamily="2" charset="0"/>
                <a:cs typeface="Sans Serif Collection" panose="020B0502040504020204" pitchFamily="34" charset="0"/>
              </a:rPr>
              <a:t>What is Visual</a:t>
            </a:r>
            <a:r>
              <a:rPr lang="en-GB" sz="4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Inter 24pt" panose="02000503000000020004" pitchFamily="2" charset="0"/>
                <a:ea typeface="Inter 24pt" panose="02000503000000020004" pitchFamily="2" charset="0"/>
                <a:cs typeface="Sans Serif Collection" panose="020B0502040504020204" pitchFamily="34" charset="0"/>
              </a:rPr>
              <a:t> </a:t>
            </a:r>
            <a:r>
              <a:rPr lang="en-GB" sz="4800" b="1" cap="none" spc="0"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Inter 24pt" panose="02000503000000020004" pitchFamily="2" charset="0"/>
                <a:ea typeface="Inter 24pt" panose="02000503000000020004" pitchFamily="2" charset="0"/>
                <a:cs typeface="Sans Serif Collection" panose="020B0502040504020204" pitchFamily="34" charset="0"/>
              </a:rPr>
              <a:t>AI </a:t>
            </a:r>
            <a:r>
              <a:rPr lang="en-GB" sz="4800" b="1" cap="none" spc="0" dirty="0">
                <a:ln w="10160">
                  <a:solidFill>
                    <a:schemeClr val="tx1"/>
                  </a:solidFill>
                  <a:prstDash val="solid"/>
                </a:ln>
                <a:effectLst>
                  <a:outerShdw blurRad="38100" dist="22860" dir="5400000" algn="tl" rotWithShape="0">
                    <a:srgbClr val="000000">
                      <a:alpha val="30000"/>
                    </a:srgbClr>
                  </a:outerShdw>
                </a:effectLst>
                <a:latin typeface="Inter 24pt" panose="02000503000000020004" pitchFamily="2" charset="0"/>
                <a:ea typeface="Inter 24pt" panose="02000503000000020004" pitchFamily="2" charset="0"/>
                <a:cs typeface="Sans Serif Collection" panose="020B0502040504020204" pitchFamily="34" charset="0"/>
              </a:rPr>
              <a:t>MRO ?</a:t>
            </a:r>
            <a:endParaRPr lang="en-GB" sz="4800" b="1" cap="none" spc="0" dirty="0">
              <a:ln w="10160">
                <a:solidFill>
                  <a:schemeClr val="tx1"/>
                </a:solidFill>
                <a:prstDash val="solid"/>
              </a:ln>
              <a:effectLst>
                <a:outerShdw blurRad="38100" dist="22860" dir="5400000" algn="tl" rotWithShape="0">
                  <a:srgbClr val="000000">
                    <a:alpha val="30000"/>
                  </a:srgbClr>
                </a:outerShdw>
              </a:effectLst>
            </a:endParaRPr>
          </a:p>
        </p:txBody>
      </p:sp>
      <p:sp>
        <p:nvSpPr>
          <p:cNvPr id="7" name="TextBox 6">
            <a:extLst>
              <a:ext uri="{FF2B5EF4-FFF2-40B4-BE49-F238E27FC236}">
                <a16:creationId xmlns:a16="http://schemas.microsoft.com/office/drawing/2014/main" id="{422553A4-DCE5-716E-BBC1-17231528C242}"/>
              </a:ext>
            </a:extLst>
          </p:cNvPr>
          <p:cNvSpPr txBox="1"/>
          <p:nvPr/>
        </p:nvSpPr>
        <p:spPr>
          <a:xfrm>
            <a:off x="369064" y="1790919"/>
            <a:ext cx="6706649" cy="1477328"/>
          </a:xfrm>
          <a:prstGeom prst="rect">
            <a:avLst/>
          </a:prstGeom>
          <a:noFill/>
        </p:spPr>
        <p:txBody>
          <a:bodyPr wrap="square">
            <a:spAutoFit/>
          </a:bodyPr>
          <a:lstStyle/>
          <a:p>
            <a:r>
              <a:rPr lang="en-GB" b="0" i="0" dirty="0">
                <a:effectLst/>
                <a:latin typeface="Inter 24pt Light" panose="02000503000000020004" pitchFamily="2" charset="0"/>
                <a:ea typeface="Inter 24pt Light" panose="02000503000000020004" pitchFamily="2" charset="0"/>
              </a:rPr>
              <a:t>Visual AI MRO is an advanced AI solution designed for visual inspection and maintenance, monitor repair, and other operations. AI models </a:t>
            </a:r>
            <a:r>
              <a:rPr lang="en-GB" dirty="0" err="1">
                <a:latin typeface="Inter 24pt Light" panose="02000503000000020004" pitchFamily="2" charset="0"/>
                <a:ea typeface="Inter 24pt Light" panose="02000503000000020004" pitchFamily="2" charset="0"/>
              </a:rPr>
              <a:t>t</a:t>
            </a:r>
            <a:r>
              <a:rPr lang="en-GB" b="0" i="0" dirty="0" err="1">
                <a:effectLst/>
                <a:latin typeface="Inter 24pt Light" panose="02000503000000020004" pitchFamily="2" charset="0"/>
                <a:ea typeface="Inter 24pt Light" panose="02000503000000020004" pitchFamily="2" charset="0"/>
              </a:rPr>
              <a:t>aylored</a:t>
            </a:r>
            <a:r>
              <a:rPr lang="en-GB" b="0" i="0" dirty="0">
                <a:effectLst/>
                <a:latin typeface="Inter 24pt Light" panose="02000503000000020004" pitchFamily="2" charset="0"/>
                <a:ea typeface="Inter 24pt Light" panose="02000503000000020004" pitchFamily="2" charset="0"/>
              </a:rPr>
              <a:t> to your needs, automatically detect defects like scratches, dents, corrosion, and more with 87%-99% accuracy.</a:t>
            </a:r>
            <a:endParaRPr lang="en-GB" dirty="0">
              <a:latin typeface="Inter 24pt Light" panose="02000503000000020004" pitchFamily="2" charset="0"/>
              <a:ea typeface="Inter 24pt Light" panose="02000503000000020004" pitchFamily="2" charset="0"/>
            </a:endParaRPr>
          </a:p>
        </p:txBody>
      </p:sp>
      <p:pic>
        <p:nvPicPr>
          <p:cNvPr id="11" name="Graphic 10">
            <a:extLst>
              <a:ext uri="{FF2B5EF4-FFF2-40B4-BE49-F238E27FC236}">
                <a16:creationId xmlns:a16="http://schemas.microsoft.com/office/drawing/2014/main" id="{A3B520F7-9B4A-B3DA-A622-226EBA4AFAB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3622" y="1828847"/>
            <a:ext cx="295443" cy="295443"/>
          </a:xfrm>
          <a:prstGeom prst="rect">
            <a:avLst/>
          </a:prstGeom>
        </p:spPr>
      </p:pic>
      <p:sp>
        <p:nvSpPr>
          <p:cNvPr id="12" name="TextBox 11">
            <a:extLst>
              <a:ext uri="{FF2B5EF4-FFF2-40B4-BE49-F238E27FC236}">
                <a16:creationId xmlns:a16="http://schemas.microsoft.com/office/drawing/2014/main" id="{712D8072-AC37-AB78-9B75-0E3D07A0C035}"/>
              </a:ext>
            </a:extLst>
          </p:cNvPr>
          <p:cNvSpPr txBox="1"/>
          <p:nvPr/>
        </p:nvSpPr>
        <p:spPr>
          <a:xfrm>
            <a:off x="369064" y="3377292"/>
            <a:ext cx="6706649" cy="1477328"/>
          </a:xfrm>
          <a:prstGeom prst="rect">
            <a:avLst/>
          </a:prstGeom>
          <a:noFill/>
        </p:spPr>
        <p:txBody>
          <a:bodyPr wrap="square">
            <a:spAutoFit/>
          </a:bodyPr>
          <a:lstStyle/>
          <a:p>
            <a:r>
              <a:rPr lang="en-GB" b="1" dirty="0">
                <a:latin typeface="Inter 18pt Black" panose="02000503000000020004" pitchFamily="2" charset="0"/>
                <a:ea typeface="Inter 18pt Black" panose="02000503000000020004" pitchFamily="2" charset="0"/>
              </a:rPr>
              <a:t>How does the defect detection work ? </a:t>
            </a:r>
          </a:p>
          <a:p>
            <a:r>
              <a:rPr lang="en-GB" dirty="0">
                <a:latin typeface="Inter 24pt Light" panose="02000503000000020004" pitchFamily="2" charset="0"/>
                <a:ea typeface="Inter 24pt Light" panose="02000503000000020004" pitchFamily="2" charset="0"/>
              </a:rPr>
              <a:t>Our AI models </a:t>
            </a:r>
            <a:r>
              <a:rPr lang="en-GB" dirty="0" err="1">
                <a:latin typeface="Inter 24pt Light" panose="02000503000000020004" pitchFamily="2" charset="0"/>
                <a:ea typeface="Inter 24pt Light" panose="02000503000000020004" pitchFamily="2" charset="0"/>
              </a:rPr>
              <a:t>analyze</a:t>
            </a:r>
            <a:r>
              <a:rPr lang="en-GB" dirty="0">
                <a:latin typeface="Inter 24pt Light" panose="02000503000000020004" pitchFamily="2" charset="0"/>
                <a:ea typeface="Inter 24pt Light" panose="02000503000000020004" pitchFamily="2" charset="0"/>
              </a:rPr>
              <a:t> images from any camera, or </a:t>
            </a:r>
            <a:r>
              <a:rPr lang="en-GB" dirty="0" err="1">
                <a:latin typeface="Inter 24pt Light" panose="02000503000000020004" pitchFamily="2" charset="0"/>
                <a:ea typeface="Inter 24pt Light" panose="02000503000000020004" pitchFamily="2" charset="0"/>
              </a:rPr>
              <a:t>boroscope</a:t>
            </a:r>
            <a:r>
              <a:rPr lang="en-GB" dirty="0">
                <a:latin typeface="Inter 24pt Light" panose="02000503000000020004" pitchFamily="2" charset="0"/>
                <a:ea typeface="Inter 24pt Light" panose="02000503000000020004" pitchFamily="2" charset="0"/>
              </a:rPr>
              <a:t> to automatically identify and classify defects. The system is trained on your specific images, ensuring maximum accuracy for your use case.</a:t>
            </a:r>
          </a:p>
        </p:txBody>
      </p:sp>
      <p:pic>
        <p:nvPicPr>
          <p:cNvPr id="13" name="Graphic 12">
            <a:extLst>
              <a:ext uri="{FF2B5EF4-FFF2-40B4-BE49-F238E27FC236}">
                <a16:creationId xmlns:a16="http://schemas.microsoft.com/office/drawing/2014/main" id="{92F373C7-56BF-9AFF-D8B1-A18D1996711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3622" y="3415220"/>
            <a:ext cx="295443" cy="295443"/>
          </a:xfrm>
          <a:prstGeom prst="rect">
            <a:avLst/>
          </a:prstGeom>
        </p:spPr>
      </p:pic>
      <p:sp>
        <p:nvSpPr>
          <p:cNvPr id="14" name="TextBox 13">
            <a:extLst>
              <a:ext uri="{FF2B5EF4-FFF2-40B4-BE49-F238E27FC236}">
                <a16:creationId xmlns:a16="http://schemas.microsoft.com/office/drawing/2014/main" id="{2879E77F-01B9-3832-4B73-972C0DD9FCF9}"/>
              </a:ext>
            </a:extLst>
          </p:cNvPr>
          <p:cNvSpPr txBox="1"/>
          <p:nvPr/>
        </p:nvSpPr>
        <p:spPr>
          <a:xfrm>
            <a:off x="369064" y="4892548"/>
            <a:ext cx="6706649" cy="1754326"/>
          </a:xfrm>
          <a:prstGeom prst="rect">
            <a:avLst/>
          </a:prstGeom>
          <a:noFill/>
        </p:spPr>
        <p:txBody>
          <a:bodyPr wrap="square">
            <a:spAutoFit/>
          </a:bodyPr>
          <a:lstStyle/>
          <a:p>
            <a:r>
              <a:rPr lang="en-GB" b="1" dirty="0">
                <a:latin typeface="Inter 18pt Black" panose="02000503000000020004" pitchFamily="2" charset="0"/>
                <a:ea typeface="Inter 18pt Black" panose="02000503000000020004" pitchFamily="2" charset="0"/>
              </a:rPr>
              <a:t>Can it run locally ? </a:t>
            </a:r>
          </a:p>
          <a:p>
            <a:r>
              <a:rPr lang="en-GB" b="1" dirty="0">
                <a:latin typeface="Inter 24pt Light" panose="02000503000000020004" pitchFamily="2" charset="0"/>
                <a:ea typeface="Inter 24pt Light" panose="02000503000000020004" pitchFamily="2" charset="0"/>
              </a:rPr>
              <a:t>Yes! </a:t>
            </a:r>
            <a:r>
              <a:rPr lang="en-GB" dirty="0">
                <a:latin typeface="Inter 24pt Light" panose="02000503000000020004" pitchFamily="2" charset="0"/>
                <a:ea typeface="Inter 24pt Light" panose="02000503000000020004" pitchFamily="2" charset="0"/>
              </a:rPr>
              <a:t>these AI models can be trained on your own images and run locally on your infrastructure for maximum privacy and security. Your data never leaves your system, unless you want it to. This is perfect for Aerospace and defence sector where most of the data analysis and AI models need to run privately</a:t>
            </a:r>
          </a:p>
        </p:txBody>
      </p:sp>
      <p:pic>
        <p:nvPicPr>
          <p:cNvPr id="15" name="Graphic 14">
            <a:extLst>
              <a:ext uri="{FF2B5EF4-FFF2-40B4-BE49-F238E27FC236}">
                <a16:creationId xmlns:a16="http://schemas.microsoft.com/office/drawing/2014/main" id="{53457873-C4A5-1117-466C-EEB7827244C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3622" y="4930476"/>
            <a:ext cx="295443" cy="295443"/>
          </a:xfrm>
          <a:prstGeom prst="rect">
            <a:avLst/>
          </a:prstGeom>
        </p:spPr>
      </p:pic>
    </p:spTree>
    <p:extLst>
      <p:ext uri="{BB962C8B-B14F-4D97-AF65-F5344CB8AC3E}">
        <p14:creationId xmlns:p14="http://schemas.microsoft.com/office/powerpoint/2010/main" val="74638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C5CC1-CCA6-003A-B6C3-64A81CE92A9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6843A10-5D9A-C945-5A21-7E46B5EE7838}"/>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t="27738" b="39491"/>
          <a:stretch>
            <a:fillRect/>
          </a:stretch>
        </p:blipFill>
        <p:spPr>
          <a:xfrm>
            <a:off x="-18262" y="2780572"/>
            <a:ext cx="12210262" cy="4090397"/>
          </a:xfrm>
          <a:prstGeom prst="rect">
            <a:avLst/>
          </a:prstGeom>
        </p:spPr>
      </p:pic>
      <p:sp>
        <p:nvSpPr>
          <p:cNvPr id="4" name="Rectangle 3">
            <a:extLst>
              <a:ext uri="{FF2B5EF4-FFF2-40B4-BE49-F238E27FC236}">
                <a16:creationId xmlns:a16="http://schemas.microsoft.com/office/drawing/2014/main" id="{9F7CA0F4-1AAD-DE95-C115-820C364D5303}"/>
              </a:ext>
            </a:extLst>
          </p:cNvPr>
          <p:cNvSpPr/>
          <p:nvPr/>
        </p:nvSpPr>
        <p:spPr>
          <a:xfrm>
            <a:off x="-1803442" y="1670207"/>
            <a:ext cx="10293684" cy="1323439"/>
          </a:xfrm>
          <a:prstGeom prst="rect">
            <a:avLst/>
          </a:prstGeom>
          <a:noFill/>
        </p:spPr>
        <p:txBody>
          <a:bodyPr wrap="square" lIns="91440" tIns="45720" rIns="91440" bIns="45720">
            <a:spAutoFit/>
          </a:bodyPr>
          <a:lstStyle/>
          <a:p>
            <a:pPr algn="ctr"/>
            <a:r>
              <a:rPr lang="en-GB" sz="8000" b="1" cap="none" spc="0" dirty="0">
                <a:ln w="10160">
                  <a:solidFill>
                    <a:schemeClr val="tx1"/>
                  </a:solidFill>
                  <a:prstDash val="solid"/>
                </a:ln>
                <a:solidFill>
                  <a:schemeClr val="bg1"/>
                </a:solidFill>
                <a:effectLst>
                  <a:outerShdw blurRad="38100" dist="22860" dir="5400000" algn="tl" rotWithShape="0">
                    <a:srgbClr val="000000">
                      <a:alpha val="30000"/>
                    </a:srgbClr>
                  </a:outerShdw>
                </a:effectLst>
                <a:latin typeface="Inter 24pt" panose="02000503000000020004" pitchFamily="2" charset="0"/>
                <a:ea typeface="Inter 24pt" panose="02000503000000020004" pitchFamily="2" charset="0"/>
                <a:cs typeface="Sans Serif Collection" panose="020B0502040504020204" pitchFamily="34" charset="0"/>
              </a:rPr>
              <a:t>AI</a:t>
            </a:r>
            <a:r>
              <a:rPr lang="en-GB" sz="8000" b="1" cap="none" spc="0" dirty="0">
                <a:ln w="10160">
                  <a:solidFill>
                    <a:schemeClr val="tx1"/>
                  </a:solidFill>
                  <a:prstDash val="solid"/>
                </a:ln>
                <a:effectLst>
                  <a:outerShdw blurRad="38100" dist="22860" dir="5400000" algn="tl" rotWithShape="0">
                    <a:srgbClr val="000000">
                      <a:alpha val="30000"/>
                    </a:srgbClr>
                  </a:outerShdw>
                </a:effectLst>
                <a:latin typeface="Inter 24pt" panose="02000503000000020004" pitchFamily="2" charset="0"/>
                <a:ea typeface="Inter 24pt" panose="02000503000000020004" pitchFamily="2" charset="0"/>
                <a:cs typeface="Sans Serif Collection" panose="020B0502040504020204" pitchFamily="34" charset="0"/>
              </a:rPr>
              <a:t> </a:t>
            </a:r>
            <a:r>
              <a:rPr lang="en-GB" sz="8000" b="1" cap="none" spc="0" dirty="0" err="1">
                <a:ln w="10160">
                  <a:solidFill>
                    <a:schemeClr val="tx1"/>
                  </a:solidFill>
                  <a:prstDash val="solid"/>
                </a:ln>
                <a:effectLst>
                  <a:outerShdw blurRad="38100" dist="22860" dir="5400000" algn="tl" rotWithShape="0">
                    <a:srgbClr val="000000">
                      <a:alpha val="30000"/>
                    </a:srgbClr>
                  </a:outerShdw>
                </a:effectLst>
                <a:latin typeface="Inter 24pt" panose="02000503000000020004" pitchFamily="2" charset="0"/>
                <a:ea typeface="Inter 24pt" panose="02000503000000020004" pitchFamily="2" charset="0"/>
                <a:cs typeface="Sans Serif Collection" panose="020B0502040504020204" pitchFamily="34" charset="0"/>
              </a:rPr>
              <a:t>Usecases</a:t>
            </a:r>
            <a:endParaRPr lang="en-GB" sz="8000" b="1" cap="none" spc="0" dirty="0">
              <a:ln w="10160">
                <a:solidFill>
                  <a:schemeClr val="tx1"/>
                </a:solidFill>
                <a:prstDash val="solid"/>
              </a:ln>
              <a:effectLst>
                <a:outerShdw blurRad="38100" dist="22860" dir="5400000" algn="tl" rotWithShape="0">
                  <a:srgbClr val="000000">
                    <a:alpha val="30000"/>
                  </a:srgbClr>
                </a:outerShdw>
              </a:effectLst>
            </a:endParaRPr>
          </a:p>
        </p:txBody>
      </p:sp>
      <p:pic>
        <p:nvPicPr>
          <p:cNvPr id="3" name="Graphic 2">
            <a:extLst>
              <a:ext uri="{FF2B5EF4-FFF2-40B4-BE49-F238E27FC236}">
                <a16:creationId xmlns:a16="http://schemas.microsoft.com/office/drawing/2014/main" id="{CB16CF75-7108-558B-8E8D-701EB7283D7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1719" y="1855739"/>
            <a:ext cx="295443" cy="295443"/>
          </a:xfrm>
          <a:prstGeom prst="rect">
            <a:avLst/>
          </a:prstGeom>
        </p:spPr>
      </p:pic>
    </p:spTree>
    <p:extLst>
      <p:ext uri="{BB962C8B-B14F-4D97-AF65-F5344CB8AC3E}">
        <p14:creationId xmlns:p14="http://schemas.microsoft.com/office/powerpoint/2010/main" val="1474962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53F95-DC21-1DE8-B9C9-9C88FFBBCDD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975BB00-592F-C358-FFC8-D01CFB5F2362}"/>
              </a:ext>
            </a:extLst>
          </p:cNvPr>
          <p:cNvSpPr/>
          <p:nvPr/>
        </p:nvSpPr>
        <p:spPr>
          <a:xfrm>
            <a:off x="-791027" y="398916"/>
            <a:ext cx="8345714"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w="10160">
                  <a:solidFill>
                    <a:prstClr val="black"/>
                  </a:solidFill>
                  <a:prstDash val="solid"/>
                </a:ln>
                <a:solidFill>
                  <a:prstClr val="black"/>
                </a:solidFill>
                <a:effectLst>
                  <a:outerShdw blurRad="38100" dist="22860" dir="5400000" algn="tl" rotWithShape="0">
                    <a:srgbClr val="000000">
                      <a:alpha val="30000"/>
                    </a:srgbClr>
                  </a:outerShdw>
                </a:effectLst>
                <a:uLnTx/>
                <a:uFillTx/>
                <a:latin typeface="Inter 24pt" panose="02000503000000020004" pitchFamily="2" charset="0"/>
                <a:ea typeface="Inter 24pt" panose="02000503000000020004" pitchFamily="2" charset="0"/>
                <a:cs typeface="Sans Serif Collection" panose="020B0502040504020204" pitchFamily="34" charset="0"/>
              </a:rPr>
              <a:t>Usecase</a:t>
            </a:r>
            <a:r>
              <a:rPr kumimoji="0" lang="en-GB" sz="4800" b="1" i="0" u="none" strike="noStrike" kern="1200" cap="none" spc="0" normalizeH="0" baseline="0" noProof="0" dirty="0">
                <a:ln w="10160">
                  <a:solidFill>
                    <a:prstClr val="black"/>
                  </a:solidFill>
                  <a:prstDash val="solid"/>
                </a:ln>
                <a:solidFill>
                  <a:prstClr val="black"/>
                </a:solidFill>
                <a:effectLst>
                  <a:outerShdw blurRad="38100" dist="22860" dir="5400000" algn="tl" rotWithShape="0">
                    <a:srgbClr val="000000">
                      <a:alpha val="30000"/>
                    </a:srgbClr>
                  </a:outerShdw>
                </a:effectLst>
                <a:uLnTx/>
                <a:uFillTx/>
                <a:latin typeface="Inter 24pt" panose="02000503000000020004" pitchFamily="2" charset="0"/>
                <a:ea typeface="Inter 24pt" panose="02000503000000020004" pitchFamily="2" charset="0"/>
                <a:cs typeface="Sans Serif Collection" panose="020B0502040504020204" pitchFamily="34" charset="0"/>
              </a:rPr>
              <a:t> 1 : Part-Detect</a:t>
            </a:r>
            <a:endParaRPr kumimoji="0" lang="en-GB" sz="4800" b="1" i="0" u="none" strike="noStrike" kern="1200" cap="none" spc="0" normalizeH="0" baseline="0" noProof="0" dirty="0">
              <a:ln w="10160">
                <a:solidFill>
                  <a:prstClr val="black"/>
                </a:solidFill>
                <a:prstDash val="solid"/>
              </a:ln>
              <a:solidFill>
                <a:prstClr val="black"/>
              </a:solidFill>
              <a:effectLst>
                <a:outerShdw blurRad="38100" dist="22860" dir="5400000" algn="tl" rotWithShape="0">
                  <a:srgbClr val="000000">
                    <a:alpha val="30000"/>
                  </a:srgbClr>
                </a:outerShdw>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C74D38E1-BDAC-C61A-7AD8-A9B8DCAFE9DF}"/>
              </a:ext>
            </a:extLst>
          </p:cNvPr>
          <p:cNvPicPr>
            <a:picLocks noChangeAspect="1"/>
          </p:cNvPicPr>
          <p:nvPr/>
        </p:nvPicPr>
        <p:blipFill>
          <a:blip r:embed="rId2" cstate="screen">
            <a:alphaModFix/>
            <a:extLst>
              <a:ext uri="{28A0092B-C50C-407E-A947-70E740481C1C}">
                <a14:useLocalDpi xmlns:a14="http://schemas.microsoft.com/office/drawing/2010/main"/>
              </a:ext>
            </a:extLst>
          </a:blip>
          <a:srcRect/>
          <a:stretch>
            <a:fillRect/>
          </a:stretch>
        </p:blipFill>
        <p:spPr>
          <a:xfrm>
            <a:off x="0" y="0"/>
            <a:ext cx="12192000" cy="409271"/>
          </a:xfrm>
          <a:prstGeom prst="rect">
            <a:avLst/>
          </a:prstGeom>
        </p:spPr>
      </p:pic>
      <p:pic>
        <p:nvPicPr>
          <p:cNvPr id="9" name="Picture 8">
            <a:extLst>
              <a:ext uri="{FF2B5EF4-FFF2-40B4-BE49-F238E27FC236}">
                <a16:creationId xmlns:a16="http://schemas.microsoft.com/office/drawing/2014/main" id="{93368E56-9506-161C-B473-29EF25DE49A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 y="1192463"/>
            <a:ext cx="4637314" cy="2328095"/>
          </a:xfrm>
          <a:prstGeom prst="rect">
            <a:avLst/>
          </a:prstGeom>
        </p:spPr>
      </p:pic>
      <p:sp>
        <p:nvSpPr>
          <p:cNvPr id="10" name="TextBox 9">
            <a:extLst>
              <a:ext uri="{FF2B5EF4-FFF2-40B4-BE49-F238E27FC236}">
                <a16:creationId xmlns:a16="http://schemas.microsoft.com/office/drawing/2014/main" id="{D8AFFBBF-4436-C900-0872-4B7B9E55B489}"/>
              </a:ext>
            </a:extLst>
          </p:cNvPr>
          <p:cNvSpPr txBox="1"/>
          <p:nvPr/>
        </p:nvSpPr>
        <p:spPr>
          <a:xfrm>
            <a:off x="4708120" y="1219557"/>
            <a:ext cx="6724554" cy="221599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Inter 18pt Black" panose="02000503000000020004" pitchFamily="2" charset="0"/>
                <a:ea typeface="Inter 18pt Black" panose="02000503000000020004" pitchFamily="2" charset="0"/>
                <a:cs typeface="+mn-cs"/>
              </a:rPr>
              <a:t>Industrial turbine blades inspection :</a:t>
            </a:r>
            <a:endPar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rPr>
              <a:t>The AI detects the blades on the inspection table, extracts the objects (blades), and calculates the % of coating left before the </a:t>
            </a:r>
            <a:r>
              <a:rPr lang="en-GB" dirty="0">
                <a:solidFill>
                  <a:prstClr val="black"/>
                </a:solidFill>
                <a:latin typeface="Inter 24pt Light" panose="02000503000000020004" pitchFamily="2" charset="0"/>
                <a:ea typeface="Inter 24pt Light" panose="02000503000000020004" pitchFamily="2" charset="0"/>
              </a:rPr>
              <a:t>parts </a:t>
            </a:r>
            <a:r>
              <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rPr>
              <a:t>go for repair, stripping and re-coating.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rPr>
              <a:t>The report is auto-generated after inspection finishes. – saving close to </a:t>
            </a:r>
            <a:r>
              <a:rPr kumimoji="0" lang="en-GB" sz="1800" b="0" i="0" u="none" strike="noStrike" kern="1200" cap="none" spc="0" normalizeH="0" baseline="0" noProof="0" dirty="0">
                <a:ln>
                  <a:noFill/>
                </a:ln>
                <a:solidFill>
                  <a:srgbClr val="FE20D5"/>
                </a:solidFill>
                <a:effectLst/>
                <a:uLnTx/>
                <a:uFillTx/>
                <a:latin typeface="Inter 24pt Light" panose="02000503000000020004" pitchFamily="2" charset="0"/>
                <a:ea typeface="Inter 24pt Light" panose="02000503000000020004" pitchFamily="2" charset="0"/>
                <a:cs typeface="+mn-cs"/>
              </a:rPr>
              <a:t>84% of inspection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Inter 18pt Black" panose="02000503000000020004" pitchFamily="2" charset="0"/>
                <a:ea typeface="Inter 18pt Black" panose="02000503000000020004" pitchFamily="2" charset="0"/>
                <a:cs typeface="+mn-cs"/>
              </a:rPr>
              <a:t>Link </a:t>
            </a:r>
            <a:r>
              <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rPr>
              <a:t>:  </a:t>
            </a:r>
            <a:r>
              <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hlinkClick r:id="rId4"/>
              </a:rPr>
              <a:t>see video</a:t>
            </a:r>
            <a:endPar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endParaRPr>
          </a:p>
        </p:txBody>
      </p:sp>
      <p:pic>
        <p:nvPicPr>
          <p:cNvPr id="1032" name="Picture 8" descr="Compressor part detect using YOLO ai Model">
            <a:extLst>
              <a:ext uri="{FF2B5EF4-FFF2-40B4-BE49-F238E27FC236}">
                <a16:creationId xmlns:a16="http://schemas.microsoft.com/office/drawing/2014/main" id="{AA1C4CEC-78D1-2478-2901-8123A75FB01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a:fillRect/>
          </a:stretch>
        </p:blipFill>
        <p:spPr bwMode="auto">
          <a:xfrm>
            <a:off x="0" y="3611529"/>
            <a:ext cx="2489305" cy="318774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8A81E75-893D-CB7B-FDD2-1EC9054CC165}"/>
              </a:ext>
            </a:extLst>
          </p:cNvPr>
          <p:cNvSpPr txBox="1"/>
          <p:nvPr/>
        </p:nvSpPr>
        <p:spPr>
          <a:xfrm>
            <a:off x="2523207" y="3716282"/>
            <a:ext cx="5996969" cy="166199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Inter 18pt Black" panose="02000503000000020004" pitchFamily="2" charset="0"/>
                <a:ea typeface="Inter 18pt Black" panose="02000503000000020004" pitchFamily="2" charset="0"/>
                <a:cs typeface="+mn-cs"/>
              </a:rPr>
              <a:t>Visual Inspection compressor blades :</a:t>
            </a:r>
            <a:endPar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rPr>
              <a:t>The AI inside the android app, detects the compressor blades and is looking for scratches, dents, smudges, foreign material. Then automated report is generated.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Inter 18pt Black" panose="02000503000000020004" pitchFamily="2" charset="0"/>
                <a:ea typeface="Inter 18pt Black" panose="02000503000000020004" pitchFamily="2" charset="0"/>
                <a:cs typeface="+mn-cs"/>
              </a:rPr>
              <a:t>Link </a:t>
            </a:r>
            <a:r>
              <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rPr>
              <a:t>:  </a:t>
            </a:r>
            <a:r>
              <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hlinkClick r:id="rId6"/>
              </a:rPr>
              <a:t>see video</a:t>
            </a:r>
            <a:endPar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endParaRPr>
          </a:p>
        </p:txBody>
      </p:sp>
      <p:pic>
        <p:nvPicPr>
          <p:cNvPr id="15" name="Graphic 14">
            <a:extLst>
              <a:ext uri="{FF2B5EF4-FFF2-40B4-BE49-F238E27FC236}">
                <a16:creationId xmlns:a16="http://schemas.microsoft.com/office/drawing/2014/main" id="{A10AF8F0-935D-0917-1786-AA2BE6454DE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136094" y="3716282"/>
            <a:ext cx="295443" cy="295443"/>
          </a:xfrm>
          <a:prstGeom prst="rect">
            <a:avLst/>
          </a:prstGeom>
        </p:spPr>
      </p:pic>
      <p:pic>
        <p:nvPicPr>
          <p:cNvPr id="16" name="Graphic 15">
            <a:extLst>
              <a:ext uri="{FF2B5EF4-FFF2-40B4-BE49-F238E27FC236}">
                <a16:creationId xmlns:a16="http://schemas.microsoft.com/office/drawing/2014/main" id="{7665D99F-30AD-29AA-F9DC-28EE3B208C44}"/>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267179" y="1283726"/>
            <a:ext cx="295443" cy="295443"/>
          </a:xfrm>
          <a:prstGeom prst="rect">
            <a:avLst/>
          </a:prstGeom>
        </p:spPr>
      </p:pic>
      <p:sp>
        <p:nvSpPr>
          <p:cNvPr id="18" name="TextBox 17">
            <a:extLst>
              <a:ext uri="{FF2B5EF4-FFF2-40B4-BE49-F238E27FC236}">
                <a16:creationId xmlns:a16="http://schemas.microsoft.com/office/drawing/2014/main" id="{1D5D0190-84E4-CB47-D3F9-9E7AD5751890}"/>
              </a:ext>
            </a:extLst>
          </p:cNvPr>
          <p:cNvSpPr txBox="1"/>
          <p:nvPr/>
        </p:nvSpPr>
        <p:spPr>
          <a:xfrm>
            <a:off x="2489305" y="6520910"/>
            <a:ext cx="220577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Inter 18pt Black" panose="02000503000000020004" pitchFamily="2" charset="0"/>
                <a:ea typeface="Inter 18pt Black" panose="02000503000000020004" pitchFamily="2" charset="0"/>
                <a:cs typeface="+mn-cs"/>
              </a:rPr>
              <a:t>Link </a:t>
            </a:r>
            <a:r>
              <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rPr>
              <a:t>:  </a:t>
            </a:r>
            <a:r>
              <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hlinkClick r:id="rId8"/>
              </a:rPr>
              <a:t>More info</a:t>
            </a:r>
            <a:endPar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endParaRPr>
          </a:p>
        </p:txBody>
      </p:sp>
    </p:spTree>
    <p:extLst>
      <p:ext uri="{BB962C8B-B14F-4D97-AF65-F5344CB8AC3E}">
        <p14:creationId xmlns:p14="http://schemas.microsoft.com/office/powerpoint/2010/main" val="743913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23D049-0D8C-E7DB-0CA2-C1618242C504}"/>
              </a:ext>
            </a:extLst>
          </p:cNvPr>
          <p:cNvSpPr/>
          <p:nvPr/>
        </p:nvSpPr>
        <p:spPr>
          <a:xfrm>
            <a:off x="-617382" y="389847"/>
            <a:ext cx="12098184" cy="830997"/>
          </a:xfrm>
          <a:prstGeom prst="rect">
            <a:avLst/>
          </a:prstGeom>
          <a:noFill/>
        </p:spPr>
        <p:txBody>
          <a:bodyPr wrap="square" lIns="91440" tIns="45720" rIns="91440" bIns="45720">
            <a:spAutoFit/>
          </a:bodyPr>
          <a:lstStyle/>
          <a:p>
            <a:pPr algn="ctr"/>
            <a:r>
              <a:rPr lang="en-GB" sz="4800" b="1" dirty="0" err="1">
                <a:ln w="10160">
                  <a:solidFill>
                    <a:schemeClr val="tx1"/>
                  </a:solidFill>
                  <a:prstDash val="solid"/>
                </a:ln>
                <a:effectLst>
                  <a:outerShdw blurRad="38100" dist="22860" dir="5400000" algn="tl" rotWithShape="0">
                    <a:srgbClr val="000000">
                      <a:alpha val="30000"/>
                    </a:srgbClr>
                  </a:outerShdw>
                </a:effectLst>
                <a:latin typeface="Inter 24pt" panose="02000503000000020004" pitchFamily="2" charset="0"/>
                <a:ea typeface="Inter 24pt" panose="02000503000000020004" pitchFamily="2" charset="0"/>
                <a:cs typeface="Sans Serif Collection" panose="020B0502040504020204" pitchFamily="34" charset="0"/>
              </a:rPr>
              <a:t>Usecase</a:t>
            </a:r>
            <a:r>
              <a:rPr lang="en-GB" sz="4800" b="1" dirty="0">
                <a:ln w="10160">
                  <a:solidFill>
                    <a:schemeClr val="tx1"/>
                  </a:solidFill>
                  <a:prstDash val="solid"/>
                </a:ln>
                <a:effectLst>
                  <a:outerShdw blurRad="38100" dist="22860" dir="5400000" algn="tl" rotWithShape="0">
                    <a:srgbClr val="000000">
                      <a:alpha val="30000"/>
                    </a:srgbClr>
                  </a:outerShdw>
                </a:effectLst>
                <a:latin typeface="Inter 24pt" panose="02000503000000020004" pitchFamily="2" charset="0"/>
                <a:ea typeface="Inter 24pt" panose="02000503000000020004" pitchFamily="2" charset="0"/>
                <a:cs typeface="Sans Serif Collection" panose="020B0502040504020204" pitchFamily="34" charset="0"/>
              </a:rPr>
              <a:t> 2 : Missing or incorrect parts</a:t>
            </a:r>
            <a:endParaRPr lang="en-GB" sz="4800" b="1" cap="none" spc="0" dirty="0">
              <a:ln w="10160">
                <a:solidFill>
                  <a:schemeClr val="tx1"/>
                </a:solidFill>
                <a:prstDash val="solid"/>
              </a:ln>
              <a:effectLst>
                <a:outerShdw blurRad="38100" dist="22860" dir="5400000" algn="tl" rotWithShape="0">
                  <a:srgbClr val="000000">
                    <a:alpha val="30000"/>
                  </a:srgbClr>
                </a:outerShdw>
              </a:effectLst>
            </a:endParaRPr>
          </a:p>
        </p:txBody>
      </p:sp>
      <p:pic>
        <p:nvPicPr>
          <p:cNvPr id="5" name="Picture 4">
            <a:extLst>
              <a:ext uri="{FF2B5EF4-FFF2-40B4-BE49-F238E27FC236}">
                <a16:creationId xmlns:a16="http://schemas.microsoft.com/office/drawing/2014/main" id="{441087B5-C406-CF46-F170-CAEE9FB37080}"/>
              </a:ext>
            </a:extLst>
          </p:cNvPr>
          <p:cNvPicPr>
            <a:picLocks noChangeAspect="1"/>
          </p:cNvPicPr>
          <p:nvPr/>
        </p:nvPicPr>
        <p:blipFill>
          <a:blip r:embed="rId2" cstate="screen">
            <a:alphaModFix/>
            <a:extLst>
              <a:ext uri="{28A0092B-C50C-407E-A947-70E740481C1C}">
                <a14:useLocalDpi xmlns:a14="http://schemas.microsoft.com/office/drawing/2010/main"/>
              </a:ext>
            </a:extLst>
          </a:blip>
          <a:srcRect/>
          <a:stretch>
            <a:fillRect/>
          </a:stretch>
        </p:blipFill>
        <p:spPr>
          <a:xfrm>
            <a:off x="-42780" y="-6828"/>
            <a:ext cx="12234779" cy="409271"/>
          </a:xfrm>
          <a:prstGeom prst="rect">
            <a:avLst/>
          </a:prstGeom>
        </p:spPr>
      </p:pic>
      <p:sp>
        <p:nvSpPr>
          <p:cNvPr id="10" name="TextBox 9">
            <a:extLst>
              <a:ext uri="{FF2B5EF4-FFF2-40B4-BE49-F238E27FC236}">
                <a16:creationId xmlns:a16="http://schemas.microsoft.com/office/drawing/2014/main" id="{3BCE4C51-2CBC-02DA-E270-90556DC8F15C}"/>
              </a:ext>
            </a:extLst>
          </p:cNvPr>
          <p:cNvSpPr txBox="1"/>
          <p:nvPr/>
        </p:nvSpPr>
        <p:spPr>
          <a:xfrm>
            <a:off x="501079" y="1230539"/>
            <a:ext cx="11475928" cy="1107996"/>
          </a:xfrm>
          <a:prstGeom prst="rect">
            <a:avLst/>
          </a:prstGeom>
          <a:noFill/>
        </p:spPr>
        <p:txBody>
          <a:bodyPr wrap="square" lIns="0" tIns="0" rIns="0" bIns="0">
            <a:spAutoFit/>
          </a:bodyPr>
          <a:lstStyle/>
          <a:p>
            <a:r>
              <a:rPr lang="en-GB" b="1" dirty="0">
                <a:latin typeface="Inter 18pt Black" panose="02000503000000020004" pitchFamily="2" charset="0"/>
                <a:ea typeface="Inter 18pt Black" panose="02000503000000020004" pitchFamily="2" charset="0"/>
              </a:rPr>
              <a:t>Quick visual inspection missing parts :</a:t>
            </a:r>
            <a:endParaRPr lang="en-GB" dirty="0">
              <a:latin typeface="Inter 24pt Light" panose="02000503000000020004" pitchFamily="2" charset="0"/>
              <a:ea typeface="Inter 24pt Light" panose="02000503000000020004" pitchFamily="2" charset="0"/>
            </a:endParaRPr>
          </a:p>
          <a:p>
            <a:r>
              <a:rPr lang="en-GB" dirty="0">
                <a:latin typeface="Inter 24pt Light" panose="02000503000000020004" pitchFamily="2" charset="0"/>
                <a:ea typeface="Inter 24pt Light" panose="02000503000000020004" pitchFamily="2" charset="0"/>
              </a:rPr>
              <a:t>AI Visual MRO can detect missing or incorrect bolts on a final assembly. Even if this is low probability it has a big impact, almost critical (see the case of Boeing door panel).  This will help as a quick check before final assembly, or later for data analytics while in service. </a:t>
            </a:r>
          </a:p>
        </p:txBody>
      </p:sp>
      <p:pic>
        <p:nvPicPr>
          <p:cNvPr id="15" name="Graphic 14">
            <a:extLst>
              <a:ext uri="{FF2B5EF4-FFF2-40B4-BE49-F238E27FC236}">
                <a16:creationId xmlns:a16="http://schemas.microsoft.com/office/drawing/2014/main" id="{8224D6C6-B0F1-2D81-DB15-D93E5FB2DAC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134848" y="4238368"/>
            <a:ext cx="295443" cy="295443"/>
          </a:xfrm>
          <a:prstGeom prst="rect">
            <a:avLst/>
          </a:prstGeom>
        </p:spPr>
      </p:pic>
      <p:sp>
        <p:nvSpPr>
          <p:cNvPr id="18" name="TextBox 17">
            <a:extLst>
              <a:ext uri="{FF2B5EF4-FFF2-40B4-BE49-F238E27FC236}">
                <a16:creationId xmlns:a16="http://schemas.microsoft.com/office/drawing/2014/main" id="{012958A1-0384-5E84-1B9B-27B1DAA8353A}"/>
              </a:ext>
            </a:extLst>
          </p:cNvPr>
          <p:cNvSpPr txBox="1"/>
          <p:nvPr/>
        </p:nvSpPr>
        <p:spPr>
          <a:xfrm>
            <a:off x="0" y="6488668"/>
            <a:ext cx="2560598" cy="369332"/>
          </a:xfrm>
          <a:prstGeom prst="rect">
            <a:avLst/>
          </a:prstGeom>
          <a:noFill/>
        </p:spPr>
        <p:txBody>
          <a:bodyPr wrap="square">
            <a:spAutoFit/>
          </a:bodyPr>
          <a:lstStyle/>
          <a:p>
            <a:r>
              <a:rPr lang="en-GB" b="1" dirty="0">
                <a:latin typeface="Inter 18pt Black" panose="02000503000000020004" pitchFamily="2" charset="0"/>
                <a:ea typeface="Inter 18pt Black" panose="02000503000000020004" pitchFamily="2" charset="0"/>
              </a:rPr>
              <a:t>Link </a:t>
            </a:r>
            <a:r>
              <a:rPr lang="en-GB" dirty="0">
                <a:latin typeface="Inter 24pt Light" panose="02000503000000020004" pitchFamily="2" charset="0"/>
                <a:ea typeface="Inter 24pt Light" panose="02000503000000020004" pitchFamily="2" charset="0"/>
              </a:rPr>
              <a:t>:  </a:t>
            </a:r>
            <a:r>
              <a:rPr lang="en-GB" dirty="0">
                <a:latin typeface="Inter 24pt Light" panose="02000503000000020004" pitchFamily="2" charset="0"/>
                <a:ea typeface="Inter 24pt Light" panose="02000503000000020004" pitchFamily="2" charset="0"/>
                <a:hlinkClick r:id="rId4"/>
              </a:rPr>
              <a:t>More info</a:t>
            </a:r>
            <a:endParaRPr lang="en-GB" dirty="0">
              <a:latin typeface="Inter 24pt Light" panose="02000503000000020004" pitchFamily="2" charset="0"/>
              <a:ea typeface="Inter 24pt Light" panose="02000503000000020004" pitchFamily="2" charset="0"/>
            </a:endParaRPr>
          </a:p>
        </p:txBody>
      </p:sp>
      <p:pic>
        <p:nvPicPr>
          <p:cNvPr id="20" name="Picture 19">
            <a:extLst>
              <a:ext uri="{FF2B5EF4-FFF2-40B4-BE49-F238E27FC236}">
                <a16:creationId xmlns:a16="http://schemas.microsoft.com/office/drawing/2014/main" id="{950AF339-508A-C0FA-AE6F-835D36F8AB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34540" y="3107244"/>
            <a:ext cx="2719990" cy="2363854"/>
          </a:xfrm>
          <a:prstGeom prst="rect">
            <a:avLst/>
          </a:prstGeom>
        </p:spPr>
      </p:pic>
      <p:sp>
        <p:nvSpPr>
          <p:cNvPr id="3" name="TextBox 2">
            <a:extLst>
              <a:ext uri="{FF2B5EF4-FFF2-40B4-BE49-F238E27FC236}">
                <a16:creationId xmlns:a16="http://schemas.microsoft.com/office/drawing/2014/main" id="{B2F370B8-DBF2-E012-1477-0AD5915F2F59}"/>
              </a:ext>
            </a:extLst>
          </p:cNvPr>
          <p:cNvSpPr txBox="1"/>
          <p:nvPr/>
        </p:nvSpPr>
        <p:spPr>
          <a:xfrm>
            <a:off x="0" y="5571541"/>
            <a:ext cx="6254530" cy="369332"/>
          </a:xfrm>
          <a:prstGeom prst="rect">
            <a:avLst/>
          </a:prstGeom>
          <a:noFill/>
        </p:spPr>
        <p:txBody>
          <a:bodyPr wrap="square">
            <a:spAutoFit/>
          </a:bodyPr>
          <a:lstStyle/>
          <a:p>
            <a:r>
              <a:rPr lang="en-GB" b="1" dirty="0">
                <a:latin typeface="Inter 18pt Black" panose="02000503000000020004" pitchFamily="2" charset="0"/>
                <a:ea typeface="Inter 18pt Black" panose="02000503000000020004" pitchFamily="2" charset="0"/>
              </a:rPr>
              <a:t>Link </a:t>
            </a:r>
            <a:r>
              <a:rPr lang="en-GB" dirty="0">
                <a:latin typeface="Inter 24pt Light" panose="02000503000000020004" pitchFamily="2" charset="0"/>
                <a:ea typeface="Inter 24pt Light" panose="02000503000000020004" pitchFamily="2" charset="0"/>
              </a:rPr>
              <a:t>: Missing bolt on landing gear: </a:t>
            </a:r>
            <a:r>
              <a:rPr lang="en-GB" dirty="0">
                <a:latin typeface="Inter 24pt Light" panose="02000503000000020004" pitchFamily="2" charset="0"/>
                <a:ea typeface="Inter 24pt Light" panose="02000503000000020004" pitchFamily="2" charset="0"/>
                <a:hlinkClick r:id="rId6"/>
              </a:rPr>
              <a:t>see video</a:t>
            </a:r>
            <a:endParaRPr lang="en-GB" dirty="0">
              <a:latin typeface="Inter 24pt Light" panose="02000503000000020004" pitchFamily="2" charset="0"/>
              <a:ea typeface="Inter 24pt Light" panose="02000503000000020004" pitchFamily="2" charset="0"/>
            </a:endParaRPr>
          </a:p>
        </p:txBody>
      </p:sp>
      <p:pic>
        <p:nvPicPr>
          <p:cNvPr id="1034" name="Picture 10" descr="Inspection Digitization Services">
            <a:extLst>
              <a:ext uri="{FF2B5EF4-FFF2-40B4-BE49-F238E27FC236}">
                <a16:creationId xmlns:a16="http://schemas.microsoft.com/office/drawing/2014/main" id="{37A525CB-276C-69C7-B4FF-047C448A021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9644" y="3107244"/>
            <a:ext cx="3368491" cy="23638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76C8D46-97D9-BEF8-169A-FD10E0127B8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70546" y="3107245"/>
            <a:ext cx="1950099" cy="2363854"/>
          </a:xfrm>
          <a:prstGeom prst="rect">
            <a:avLst/>
          </a:prstGeom>
        </p:spPr>
      </p:pic>
      <p:sp>
        <p:nvSpPr>
          <p:cNvPr id="9" name="TextBox 8">
            <a:extLst>
              <a:ext uri="{FF2B5EF4-FFF2-40B4-BE49-F238E27FC236}">
                <a16:creationId xmlns:a16="http://schemas.microsoft.com/office/drawing/2014/main" id="{92E744B8-B5B4-AEC8-EC13-EA09A1F52564}"/>
              </a:ext>
            </a:extLst>
          </p:cNvPr>
          <p:cNvSpPr txBox="1"/>
          <p:nvPr/>
        </p:nvSpPr>
        <p:spPr>
          <a:xfrm>
            <a:off x="7670546" y="5536655"/>
            <a:ext cx="3130804" cy="646331"/>
          </a:xfrm>
          <a:prstGeom prst="rect">
            <a:avLst/>
          </a:prstGeom>
          <a:noFill/>
        </p:spPr>
        <p:txBody>
          <a:bodyPr wrap="square">
            <a:spAutoFit/>
          </a:bodyPr>
          <a:lstStyle/>
          <a:p>
            <a:r>
              <a:rPr lang="en-GB" b="1" dirty="0">
                <a:latin typeface="Inter 18pt Black" panose="02000503000000020004" pitchFamily="2" charset="0"/>
                <a:ea typeface="Inter 18pt Black" panose="02000503000000020004" pitchFamily="2" charset="0"/>
              </a:rPr>
              <a:t>Link </a:t>
            </a:r>
            <a:r>
              <a:rPr lang="en-GB" dirty="0">
                <a:latin typeface="Inter 24pt Light" panose="02000503000000020004" pitchFamily="2" charset="0"/>
                <a:ea typeface="Inter 24pt Light" panose="02000503000000020004" pitchFamily="2" charset="0"/>
              </a:rPr>
              <a:t>:  Combustor outer case inspection: </a:t>
            </a:r>
            <a:r>
              <a:rPr lang="en-GB" dirty="0">
                <a:latin typeface="Inter 24pt Light" panose="02000503000000020004" pitchFamily="2" charset="0"/>
                <a:ea typeface="Inter 24pt Light" panose="02000503000000020004" pitchFamily="2" charset="0"/>
                <a:hlinkClick r:id="rId9"/>
              </a:rPr>
              <a:t>see video</a:t>
            </a:r>
            <a:endParaRPr lang="en-GB" dirty="0">
              <a:latin typeface="Inter 24pt Light" panose="02000503000000020004" pitchFamily="2" charset="0"/>
              <a:ea typeface="Inter 24pt Light" panose="02000503000000020004" pitchFamily="2" charset="0"/>
            </a:endParaRPr>
          </a:p>
        </p:txBody>
      </p:sp>
      <p:pic>
        <p:nvPicPr>
          <p:cNvPr id="11" name="Graphic 10">
            <a:extLst>
              <a:ext uri="{FF2B5EF4-FFF2-40B4-BE49-F238E27FC236}">
                <a16:creationId xmlns:a16="http://schemas.microsoft.com/office/drawing/2014/main" id="{C7C8F4EC-373E-E843-A832-5AE916578FC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7271" y="1252831"/>
            <a:ext cx="295443" cy="295443"/>
          </a:xfrm>
          <a:prstGeom prst="rect">
            <a:avLst/>
          </a:prstGeom>
        </p:spPr>
      </p:pic>
      <p:pic>
        <p:nvPicPr>
          <p:cNvPr id="2050" name="Picture 2">
            <a:extLst>
              <a:ext uri="{FF2B5EF4-FFF2-40B4-BE49-F238E27FC236}">
                <a16:creationId xmlns:a16="http://schemas.microsoft.com/office/drawing/2014/main" id="{10E449C6-F82D-5849-AD3F-2740E4D62C84}"/>
              </a:ext>
            </a:extLst>
          </p:cNvPr>
          <p:cNvPicPr>
            <a:picLocks noChangeAspect="1" noChangeArrowheads="1"/>
          </p:cNvPicPr>
          <p:nvPr/>
        </p:nvPicPr>
        <p:blipFill>
          <a:blip r:embed="rId10" cstate="screen">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a:ext>
            </a:extLst>
          </a:blip>
          <a:srcRect/>
          <a:stretch>
            <a:fillRect/>
          </a:stretch>
        </p:blipFill>
        <p:spPr bwMode="auto">
          <a:xfrm rot="16200000">
            <a:off x="9159465" y="3626558"/>
            <a:ext cx="2360517" cy="1328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315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4D875-369F-46D8-8F94-385D8F418AC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5B9B8C7-05AE-68FD-DC8B-01885FFAE50B}"/>
              </a:ext>
            </a:extLst>
          </p:cNvPr>
          <p:cNvSpPr/>
          <p:nvPr/>
        </p:nvSpPr>
        <p:spPr>
          <a:xfrm>
            <a:off x="-585299" y="383037"/>
            <a:ext cx="9488333"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w="10160">
                  <a:solidFill>
                    <a:prstClr val="black"/>
                  </a:solidFill>
                  <a:prstDash val="solid"/>
                </a:ln>
                <a:solidFill>
                  <a:prstClr val="black"/>
                </a:solidFill>
                <a:effectLst>
                  <a:outerShdw blurRad="38100" dist="22860" dir="5400000" algn="tl" rotWithShape="0">
                    <a:srgbClr val="000000">
                      <a:alpha val="30000"/>
                    </a:srgbClr>
                  </a:outerShdw>
                </a:effectLst>
                <a:uLnTx/>
                <a:uFillTx/>
                <a:latin typeface="Inter 24pt" panose="02000503000000020004" pitchFamily="2" charset="0"/>
                <a:ea typeface="Inter 24pt" panose="02000503000000020004" pitchFamily="2" charset="0"/>
                <a:cs typeface="Sans Serif Collection" panose="020B0502040504020204" pitchFamily="34" charset="0"/>
              </a:rPr>
              <a:t>Usecase</a:t>
            </a:r>
            <a:r>
              <a:rPr kumimoji="0" lang="en-GB" sz="4800" b="1" i="0" u="none" strike="noStrike" kern="1200" cap="none" spc="0" normalizeH="0" baseline="0" noProof="0" dirty="0">
                <a:ln w="10160">
                  <a:solidFill>
                    <a:prstClr val="black"/>
                  </a:solidFill>
                  <a:prstDash val="solid"/>
                </a:ln>
                <a:solidFill>
                  <a:prstClr val="black"/>
                </a:solidFill>
                <a:effectLst>
                  <a:outerShdw blurRad="38100" dist="22860" dir="5400000" algn="tl" rotWithShape="0">
                    <a:srgbClr val="000000">
                      <a:alpha val="30000"/>
                    </a:srgbClr>
                  </a:outerShdw>
                </a:effectLst>
                <a:uLnTx/>
                <a:uFillTx/>
                <a:latin typeface="Inter 24pt" panose="02000503000000020004" pitchFamily="2" charset="0"/>
                <a:ea typeface="Inter 24pt" panose="02000503000000020004" pitchFamily="2" charset="0"/>
                <a:cs typeface="Sans Serif Collection" panose="020B0502040504020204" pitchFamily="34" charset="0"/>
              </a:rPr>
              <a:t> 3 : </a:t>
            </a:r>
            <a:r>
              <a:rPr lang="en-GB" sz="4800" b="1" dirty="0">
                <a:ln w="10160">
                  <a:solidFill>
                    <a:prstClr val="black"/>
                  </a:solidFill>
                  <a:prstDash val="solid"/>
                </a:ln>
                <a:solidFill>
                  <a:prstClr val="black"/>
                </a:solidFill>
                <a:effectLst>
                  <a:outerShdw blurRad="38100" dist="22860" dir="5400000" algn="tl" rotWithShape="0">
                    <a:srgbClr val="000000">
                      <a:alpha val="30000"/>
                    </a:srgbClr>
                  </a:outerShdw>
                </a:effectLst>
                <a:latin typeface="Inter 24pt" panose="02000503000000020004" pitchFamily="2" charset="0"/>
                <a:ea typeface="Inter 24pt" panose="02000503000000020004" pitchFamily="2" charset="0"/>
                <a:cs typeface="Sans Serif Collection" panose="020B0502040504020204" pitchFamily="34" charset="0"/>
              </a:rPr>
              <a:t>Panel inspection </a:t>
            </a:r>
            <a:endParaRPr kumimoji="0" lang="en-GB" sz="4800" b="1" i="0" u="none" strike="noStrike" kern="1200" cap="none" spc="0" normalizeH="0" baseline="0" noProof="0" dirty="0">
              <a:ln w="10160">
                <a:solidFill>
                  <a:prstClr val="black"/>
                </a:solidFill>
                <a:prstDash val="solid"/>
              </a:ln>
              <a:solidFill>
                <a:prstClr val="black"/>
              </a:solidFill>
              <a:effectLst>
                <a:outerShdw blurRad="38100" dist="22860" dir="5400000" algn="tl" rotWithShape="0">
                  <a:srgbClr val="000000">
                    <a:alpha val="30000"/>
                  </a:srgbClr>
                </a:outerShdw>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8ADD6566-2F48-79AD-64C8-96AD734AC6E4}"/>
              </a:ext>
            </a:extLst>
          </p:cNvPr>
          <p:cNvPicPr>
            <a:picLocks noChangeAspect="1"/>
          </p:cNvPicPr>
          <p:nvPr/>
        </p:nvPicPr>
        <p:blipFill>
          <a:blip r:embed="rId2" cstate="screen">
            <a:alphaModFix/>
            <a:extLst>
              <a:ext uri="{28A0092B-C50C-407E-A947-70E740481C1C}">
                <a14:useLocalDpi xmlns:a14="http://schemas.microsoft.com/office/drawing/2010/main"/>
              </a:ext>
            </a:extLst>
          </a:blip>
          <a:srcRect/>
          <a:stretch>
            <a:fillRect/>
          </a:stretch>
        </p:blipFill>
        <p:spPr>
          <a:xfrm>
            <a:off x="-5348" y="-5407"/>
            <a:ext cx="12197347" cy="409271"/>
          </a:xfrm>
          <a:prstGeom prst="rect">
            <a:avLst/>
          </a:prstGeom>
        </p:spPr>
      </p:pic>
      <p:sp>
        <p:nvSpPr>
          <p:cNvPr id="18" name="TextBox 17">
            <a:extLst>
              <a:ext uri="{FF2B5EF4-FFF2-40B4-BE49-F238E27FC236}">
                <a16:creationId xmlns:a16="http://schemas.microsoft.com/office/drawing/2014/main" id="{4E196452-8EAA-872F-875C-77268AA2C511}"/>
              </a:ext>
            </a:extLst>
          </p:cNvPr>
          <p:cNvSpPr txBox="1"/>
          <p:nvPr/>
        </p:nvSpPr>
        <p:spPr>
          <a:xfrm>
            <a:off x="2489305" y="6520910"/>
            <a:ext cx="220577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Inter 18pt Black" panose="02000503000000020004" pitchFamily="2" charset="0"/>
                <a:ea typeface="Inter 18pt Black" panose="02000503000000020004" pitchFamily="2" charset="0"/>
                <a:cs typeface="+mn-cs"/>
              </a:rPr>
              <a:t>Link </a:t>
            </a:r>
            <a:r>
              <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rPr>
              <a:t>:  </a:t>
            </a:r>
            <a:r>
              <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hlinkClick r:id="rId3"/>
              </a:rPr>
              <a:t>More info</a:t>
            </a:r>
            <a:endPar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endParaRPr>
          </a:p>
        </p:txBody>
      </p:sp>
      <p:pic>
        <p:nvPicPr>
          <p:cNvPr id="1026" name="Picture 2" descr="Inspection Digitization Services">
            <a:extLst>
              <a:ext uri="{FF2B5EF4-FFF2-40B4-BE49-F238E27FC236}">
                <a16:creationId xmlns:a16="http://schemas.microsoft.com/office/drawing/2014/main" id="{FF2B565C-8393-6238-BAFA-B40AF91C35F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387" y="1193207"/>
            <a:ext cx="2530282" cy="30195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629773D-F81B-626F-AE3A-B1A39C351242}"/>
              </a:ext>
            </a:extLst>
          </p:cNvPr>
          <p:cNvSpPr txBox="1"/>
          <p:nvPr/>
        </p:nvSpPr>
        <p:spPr>
          <a:xfrm>
            <a:off x="2634392" y="1242551"/>
            <a:ext cx="6436129" cy="360098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prstClr val="black"/>
                </a:solidFill>
                <a:latin typeface="Inter 18pt Black" panose="02000503000000020004" pitchFamily="2" charset="0"/>
                <a:ea typeface="Inter 18pt Black" panose="02000503000000020004" pitchFamily="2" charset="0"/>
              </a:rPr>
              <a:t>Aircraft skin rivets inspection</a:t>
            </a:r>
            <a:r>
              <a:rPr kumimoji="0" lang="en-GB" sz="1800" b="1" i="0" u="none" strike="noStrike" kern="1200" cap="none" spc="0" normalizeH="0" baseline="0" noProof="0" dirty="0">
                <a:ln>
                  <a:noFill/>
                </a:ln>
                <a:solidFill>
                  <a:prstClr val="black"/>
                </a:solidFill>
                <a:effectLst/>
                <a:uLnTx/>
                <a:uFillTx/>
                <a:latin typeface="Inter 18pt Black" panose="02000503000000020004" pitchFamily="2" charset="0"/>
                <a:ea typeface="Inter 18pt Black" panose="02000503000000020004" pitchFamily="2" charset="0"/>
                <a:cs typeface="+mn-cs"/>
              </a:rPr>
              <a:t> :</a:t>
            </a:r>
            <a:endPar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Inter 24pt Light" panose="02000503000000020004" pitchFamily="2" charset="0"/>
                <a:ea typeface="Inter 24pt Light" panose="02000503000000020004" pitchFamily="2" charset="0"/>
              </a:rPr>
              <a:t>Example of AI detecting the rivets and studs on the aircraft skin, it not only detects the presence but also the state of them: corrosion, missing paint, fob, and others.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Inter 24pt Light" panose="02000503000000020004" pitchFamily="2" charset="0"/>
                <a:ea typeface="Inter 24pt Light" panose="02000503000000020004" pitchFamily="2" charset="0"/>
              </a:rPr>
              <a:t>It also allocates a unique ID to each of them to be able to be tracked in service.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rPr>
              <a:t>After</a:t>
            </a:r>
            <a:r>
              <a:rPr lang="en-GB" dirty="0">
                <a:solidFill>
                  <a:prstClr val="black"/>
                </a:solidFill>
                <a:latin typeface="Inter 24pt Light" panose="02000503000000020004" pitchFamily="2" charset="0"/>
                <a:ea typeface="Inter 24pt Light" panose="02000503000000020004" pitchFamily="2" charset="0"/>
              </a:rPr>
              <a:t> the visual inspection is completed the report is autogenerated and uploaded to SAP automatically. </a:t>
            </a:r>
            <a:endPar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endParaRPr>
          </a:p>
          <a:p>
            <a:pPr lvl="0">
              <a:defRPr/>
            </a:pPr>
            <a:r>
              <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rPr>
              <a:t>This saves more then </a:t>
            </a:r>
            <a:r>
              <a:rPr lang="en-GB" dirty="0">
                <a:solidFill>
                  <a:srgbClr val="FE20D5"/>
                </a:solidFill>
                <a:latin typeface="Inter 24pt Light" panose="02000503000000020004" pitchFamily="2" charset="0"/>
                <a:ea typeface="Inter 24pt Light" panose="02000503000000020004" pitchFamily="2" charset="0"/>
              </a:rPr>
              <a:t>90</a:t>
            </a:r>
            <a:r>
              <a:rPr kumimoji="0" lang="en-GB" sz="1800" b="0" i="0" u="none" strike="noStrike" kern="1200" cap="none" spc="0" normalizeH="0" baseline="0" noProof="0" dirty="0">
                <a:ln>
                  <a:noFill/>
                </a:ln>
                <a:solidFill>
                  <a:srgbClr val="FE20D5"/>
                </a:solidFill>
                <a:effectLst/>
                <a:uLnTx/>
                <a:uFillTx/>
                <a:latin typeface="Inter 24pt Light" panose="02000503000000020004" pitchFamily="2" charset="0"/>
                <a:ea typeface="Inter 24pt Light" panose="02000503000000020004" pitchFamily="2" charset="0"/>
                <a:cs typeface="+mn-cs"/>
              </a:rPr>
              <a:t>% of inspection time. </a:t>
            </a:r>
            <a:r>
              <a:rPr lang="en-GB" dirty="0">
                <a:solidFill>
                  <a:prstClr val="black"/>
                </a:solidFill>
                <a:latin typeface="Inter 24pt Light" panose="02000503000000020004" pitchFamily="2" charset="0"/>
                <a:ea typeface="Inter 24pt Light" panose="02000503000000020004" pitchFamily="2" charset="0"/>
              </a:rPr>
              <a:t>Freeing up time for technical staff to focus on other quality operations. </a:t>
            </a:r>
            <a:endParaRPr kumimoji="0" lang="en-GB" sz="1800" b="0" i="0" u="none" strike="noStrike" kern="1200" cap="none" spc="0" normalizeH="0" baseline="0" noProof="0" dirty="0">
              <a:ln>
                <a:noFill/>
              </a:ln>
              <a:solidFill>
                <a:srgbClr val="FE20D5"/>
              </a:solidFill>
              <a:effectLst/>
              <a:uLnTx/>
              <a:uFillTx/>
              <a:latin typeface="Inter 24pt Light" panose="02000503000000020004" pitchFamily="2" charset="0"/>
              <a:ea typeface="Inter 24pt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Inter 18pt Black" panose="02000503000000020004" pitchFamily="2" charset="0"/>
                <a:ea typeface="Inter 18pt Black" panose="02000503000000020004" pitchFamily="2" charset="0"/>
                <a:cs typeface="+mn-cs"/>
              </a:rPr>
              <a:t>Link </a:t>
            </a:r>
            <a:r>
              <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rPr>
              <a:t>:  </a:t>
            </a:r>
            <a:r>
              <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hlinkClick r:id="rId5"/>
              </a:rPr>
              <a:t>see video</a:t>
            </a:r>
            <a:endPar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endParaRPr>
          </a:p>
        </p:txBody>
      </p:sp>
      <p:pic>
        <p:nvPicPr>
          <p:cNvPr id="16" name="Graphic 15">
            <a:extLst>
              <a:ext uri="{FF2B5EF4-FFF2-40B4-BE49-F238E27FC236}">
                <a16:creationId xmlns:a16="http://schemas.microsoft.com/office/drawing/2014/main" id="{513AF366-231D-1EA7-28F4-4A3870A3548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193451" y="1242551"/>
            <a:ext cx="295443" cy="295443"/>
          </a:xfrm>
          <a:prstGeom prst="rect">
            <a:avLst/>
          </a:prstGeom>
        </p:spPr>
      </p:pic>
      <p:pic>
        <p:nvPicPr>
          <p:cNvPr id="3" name="Picture 2">
            <a:extLst>
              <a:ext uri="{FF2B5EF4-FFF2-40B4-BE49-F238E27FC236}">
                <a16:creationId xmlns:a16="http://schemas.microsoft.com/office/drawing/2014/main" id="{C00759D8-0C32-0B92-542E-9BFE5E9314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31866" y="4615794"/>
            <a:ext cx="3708328" cy="1921535"/>
          </a:xfrm>
          <a:prstGeom prst="rect">
            <a:avLst/>
          </a:prstGeom>
        </p:spPr>
      </p:pic>
      <p:pic>
        <p:nvPicPr>
          <p:cNvPr id="11" name="Picture 10">
            <a:extLst>
              <a:ext uri="{FF2B5EF4-FFF2-40B4-BE49-F238E27FC236}">
                <a16:creationId xmlns:a16="http://schemas.microsoft.com/office/drawing/2014/main" id="{52DDB614-B315-B812-26D1-6DEF7F93B78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40906" y="1193207"/>
            <a:ext cx="2906265" cy="4040100"/>
          </a:xfrm>
          <a:prstGeom prst="rect">
            <a:avLst/>
          </a:prstGeom>
        </p:spPr>
      </p:pic>
    </p:spTree>
    <p:extLst>
      <p:ext uri="{BB962C8B-B14F-4D97-AF65-F5344CB8AC3E}">
        <p14:creationId xmlns:p14="http://schemas.microsoft.com/office/powerpoint/2010/main" val="1288972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05B76-93DB-C9A1-D685-1BFC06BF5BC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D070C3C-FBA5-F968-F06F-36EF75626F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712" y="1193208"/>
            <a:ext cx="3497842" cy="3410187"/>
          </a:xfrm>
          <a:prstGeom prst="rect">
            <a:avLst/>
          </a:prstGeom>
        </p:spPr>
      </p:pic>
      <p:sp>
        <p:nvSpPr>
          <p:cNvPr id="4" name="Rectangle 3">
            <a:extLst>
              <a:ext uri="{FF2B5EF4-FFF2-40B4-BE49-F238E27FC236}">
                <a16:creationId xmlns:a16="http://schemas.microsoft.com/office/drawing/2014/main" id="{9D9F8212-EE6A-19BF-09E4-DFAEDD5FC714}"/>
              </a:ext>
            </a:extLst>
          </p:cNvPr>
          <p:cNvSpPr/>
          <p:nvPr/>
        </p:nvSpPr>
        <p:spPr>
          <a:xfrm>
            <a:off x="-148869" y="363104"/>
            <a:ext cx="12489737"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w="10160">
                  <a:solidFill>
                    <a:prstClr val="black"/>
                  </a:solidFill>
                  <a:prstDash val="solid"/>
                </a:ln>
                <a:solidFill>
                  <a:prstClr val="black"/>
                </a:solidFill>
                <a:effectLst>
                  <a:outerShdw blurRad="38100" dist="22860" dir="5400000" algn="tl" rotWithShape="0">
                    <a:srgbClr val="000000">
                      <a:alpha val="30000"/>
                    </a:srgbClr>
                  </a:outerShdw>
                </a:effectLst>
                <a:uLnTx/>
                <a:uFillTx/>
                <a:latin typeface="Inter 24pt" panose="02000503000000020004" pitchFamily="2" charset="0"/>
                <a:ea typeface="Inter 24pt" panose="02000503000000020004" pitchFamily="2" charset="0"/>
                <a:cs typeface="Sans Serif Collection" panose="020B0502040504020204" pitchFamily="34" charset="0"/>
              </a:rPr>
              <a:t>Usecase</a:t>
            </a:r>
            <a:r>
              <a:rPr kumimoji="0" lang="en-GB" sz="4800" b="1" i="0" u="none" strike="noStrike" kern="1200" cap="none" spc="0" normalizeH="0" baseline="0" noProof="0" dirty="0">
                <a:ln w="10160">
                  <a:solidFill>
                    <a:prstClr val="black"/>
                  </a:solidFill>
                  <a:prstDash val="solid"/>
                </a:ln>
                <a:solidFill>
                  <a:prstClr val="black"/>
                </a:solidFill>
                <a:effectLst>
                  <a:outerShdw blurRad="38100" dist="22860" dir="5400000" algn="tl" rotWithShape="0">
                    <a:srgbClr val="000000">
                      <a:alpha val="30000"/>
                    </a:srgbClr>
                  </a:outerShdw>
                </a:effectLst>
                <a:uLnTx/>
                <a:uFillTx/>
                <a:latin typeface="Inter 24pt" panose="02000503000000020004" pitchFamily="2" charset="0"/>
                <a:ea typeface="Inter 24pt" panose="02000503000000020004" pitchFamily="2" charset="0"/>
                <a:cs typeface="Sans Serif Collection" panose="020B0502040504020204" pitchFamily="34" charset="0"/>
              </a:rPr>
              <a:t> </a:t>
            </a:r>
            <a:r>
              <a:rPr lang="en-GB" sz="4800" b="1" dirty="0">
                <a:ln w="10160">
                  <a:solidFill>
                    <a:prstClr val="black"/>
                  </a:solidFill>
                  <a:prstDash val="solid"/>
                </a:ln>
                <a:solidFill>
                  <a:prstClr val="black"/>
                </a:solidFill>
                <a:effectLst>
                  <a:outerShdw blurRad="38100" dist="22860" dir="5400000" algn="tl" rotWithShape="0">
                    <a:srgbClr val="000000">
                      <a:alpha val="30000"/>
                    </a:srgbClr>
                  </a:outerShdw>
                </a:effectLst>
                <a:latin typeface="Inter 24pt" panose="02000503000000020004" pitchFamily="2" charset="0"/>
                <a:ea typeface="Inter 24pt" panose="02000503000000020004" pitchFamily="2" charset="0"/>
                <a:cs typeface="Sans Serif Collection" panose="020B0502040504020204" pitchFamily="34" charset="0"/>
              </a:rPr>
              <a:t>4</a:t>
            </a:r>
            <a:r>
              <a:rPr kumimoji="0" lang="en-GB" sz="4800" b="1" i="0" u="none" strike="noStrike" kern="1200" cap="none" spc="0" normalizeH="0" baseline="0" noProof="0" dirty="0">
                <a:ln w="10160">
                  <a:solidFill>
                    <a:prstClr val="black"/>
                  </a:solidFill>
                  <a:prstDash val="solid"/>
                </a:ln>
                <a:solidFill>
                  <a:prstClr val="black"/>
                </a:solidFill>
                <a:effectLst>
                  <a:outerShdw blurRad="38100" dist="22860" dir="5400000" algn="tl" rotWithShape="0">
                    <a:srgbClr val="000000">
                      <a:alpha val="30000"/>
                    </a:srgbClr>
                  </a:outerShdw>
                </a:effectLst>
                <a:uLnTx/>
                <a:uFillTx/>
                <a:latin typeface="Inter 24pt" panose="02000503000000020004" pitchFamily="2" charset="0"/>
                <a:ea typeface="Inter 24pt" panose="02000503000000020004" pitchFamily="2" charset="0"/>
                <a:cs typeface="Sans Serif Collection" panose="020B0502040504020204" pitchFamily="34" charset="0"/>
              </a:rPr>
              <a:t> : </a:t>
            </a:r>
            <a:r>
              <a:rPr lang="en-GB" sz="4800" b="1" dirty="0">
                <a:ln w="10160">
                  <a:solidFill>
                    <a:prstClr val="black"/>
                  </a:solidFill>
                  <a:prstDash val="solid"/>
                </a:ln>
                <a:solidFill>
                  <a:prstClr val="black"/>
                </a:solidFill>
                <a:effectLst>
                  <a:outerShdw blurRad="38100" dist="22860" dir="5400000" algn="tl" rotWithShape="0">
                    <a:srgbClr val="000000">
                      <a:alpha val="30000"/>
                    </a:srgbClr>
                  </a:outerShdw>
                </a:effectLst>
                <a:latin typeface="Inter 24pt" panose="02000503000000020004" pitchFamily="2" charset="0"/>
                <a:ea typeface="Inter 24pt" panose="02000503000000020004" pitchFamily="2" charset="0"/>
                <a:cs typeface="Sans Serif Collection" panose="020B0502040504020204" pitchFamily="34" charset="0"/>
              </a:rPr>
              <a:t>Corrosion detection &amp; logging </a:t>
            </a:r>
            <a:endParaRPr kumimoji="0" lang="en-GB" sz="4800" b="1" i="0" u="none" strike="noStrike" kern="1200" cap="none" spc="0" normalizeH="0" baseline="0" noProof="0" dirty="0">
              <a:ln w="10160">
                <a:solidFill>
                  <a:prstClr val="black"/>
                </a:solidFill>
                <a:prstDash val="solid"/>
              </a:ln>
              <a:solidFill>
                <a:prstClr val="black"/>
              </a:solidFill>
              <a:effectLst>
                <a:outerShdw blurRad="38100" dist="22860" dir="5400000" algn="tl" rotWithShape="0">
                  <a:srgbClr val="000000">
                    <a:alpha val="30000"/>
                  </a:srgbClr>
                </a:outerShdw>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BEFDD030-35B9-95BA-36D5-DE3B3FF56CD1}"/>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a:stretch>
            <a:fillRect/>
          </a:stretch>
        </p:blipFill>
        <p:spPr>
          <a:xfrm>
            <a:off x="0" y="0"/>
            <a:ext cx="12192000" cy="409271"/>
          </a:xfrm>
          <a:prstGeom prst="rect">
            <a:avLst/>
          </a:prstGeom>
        </p:spPr>
      </p:pic>
      <p:sp>
        <p:nvSpPr>
          <p:cNvPr id="10" name="TextBox 9">
            <a:extLst>
              <a:ext uri="{FF2B5EF4-FFF2-40B4-BE49-F238E27FC236}">
                <a16:creationId xmlns:a16="http://schemas.microsoft.com/office/drawing/2014/main" id="{ECBD5E8D-20A3-F060-2707-7A9722D5FB7B}"/>
              </a:ext>
            </a:extLst>
          </p:cNvPr>
          <p:cNvSpPr txBox="1"/>
          <p:nvPr/>
        </p:nvSpPr>
        <p:spPr>
          <a:xfrm>
            <a:off x="3597778" y="1234028"/>
            <a:ext cx="6436129" cy="332398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prstClr val="black"/>
                </a:solidFill>
                <a:latin typeface="Inter 18pt Black" panose="02000503000000020004" pitchFamily="2" charset="0"/>
                <a:ea typeface="Inter 18pt Black" panose="02000503000000020004" pitchFamily="2" charset="0"/>
              </a:rPr>
              <a:t>Corrosion detection</a:t>
            </a:r>
            <a:r>
              <a:rPr kumimoji="0" lang="en-GB" sz="1800" b="1" i="0" u="none" strike="noStrike" kern="1200" cap="none" spc="0" normalizeH="0" baseline="0" noProof="0" dirty="0">
                <a:ln>
                  <a:noFill/>
                </a:ln>
                <a:solidFill>
                  <a:prstClr val="black"/>
                </a:solidFill>
                <a:effectLst/>
                <a:uLnTx/>
                <a:uFillTx/>
                <a:latin typeface="Inter 18pt Black" panose="02000503000000020004" pitchFamily="2" charset="0"/>
                <a:ea typeface="Inter 18pt Black" panose="02000503000000020004" pitchFamily="2" charset="0"/>
                <a:cs typeface="+mn-cs"/>
              </a:rPr>
              <a:t>:</a:t>
            </a:r>
            <a:endPar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Inter 24pt Light" panose="02000503000000020004" pitchFamily="2" charset="0"/>
                <a:ea typeface="Inter 24pt Light" panose="02000503000000020004" pitchFamily="2" charset="0"/>
              </a:rPr>
              <a:t>Example of AI detecting corrosion and/or other defects on an aero surface, it logs the size and location of the corrosion found. It can also Auto-reject the part depending on the company rules.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Inter 24pt Light" panose="02000503000000020004" pitchFamily="2" charset="0"/>
              <a:ea typeface="Inter 24pt Light"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Inter 24pt Light" panose="02000503000000020004" pitchFamily="2" charset="0"/>
                <a:ea typeface="Inter 24pt Light" panose="02000503000000020004" pitchFamily="2" charset="0"/>
              </a:rPr>
              <a:t>This can be used for a </a:t>
            </a:r>
            <a:r>
              <a:rPr lang="en-GB" dirty="0">
                <a:solidFill>
                  <a:srgbClr val="FE20D5"/>
                </a:solidFill>
                <a:latin typeface="Inter 24pt Light" panose="02000503000000020004" pitchFamily="2" charset="0"/>
                <a:ea typeface="Inter 24pt Light" panose="02000503000000020004" pitchFamily="2" charset="0"/>
              </a:rPr>
              <a:t>pre-inspection system </a:t>
            </a:r>
            <a:r>
              <a:rPr lang="en-GB" dirty="0">
                <a:solidFill>
                  <a:prstClr val="black"/>
                </a:solidFill>
                <a:latin typeface="Inter 24pt Light" panose="02000503000000020004" pitchFamily="2" charset="0"/>
                <a:ea typeface="Inter 24pt Light" panose="02000503000000020004" pitchFamily="2" charset="0"/>
              </a:rPr>
              <a:t>(to check whatever the part is even worth inspecting and going through he system) or auto-rejecting 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prstClr val="black"/>
              </a:solidFill>
              <a:latin typeface="Inter 24pt Light" panose="02000503000000020004" pitchFamily="2" charset="0"/>
              <a:ea typeface="Inter 24pt Light"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Inter 18pt Black" panose="02000503000000020004" pitchFamily="2" charset="0"/>
                <a:ea typeface="Inter 18pt Black" panose="02000503000000020004" pitchFamily="2" charset="0"/>
                <a:cs typeface="+mn-cs"/>
              </a:rPr>
              <a:t>Link </a:t>
            </a:r>
            <a:r>
              <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rPr>
              <a:t>:  </a:t>
            </a:r>
            <a:r>
              <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hlinkClick r:id="rId4"/>
              </a:rPr>
              <a:t>see video</a:t>
            </a:r>
            <a:endPar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endParaRPr>
          </a:p>
        </p:txBody>
      </p:sp>
      <p:pic>
        <p:nvPicPr>
          <p:cNvPr id="16" name="Graphic 15">
            <a:extLst>
              <a:ext uri="{FF2B5EF4-FFF2-40B4-BE49-F238E27FC236}">
                <a16:creationId xmlns:a16="http://schemas.microsoft.com/office/drawing/2014/main" id="{777D0E8A-E9A2-FFBD-CF38-525DC0BC97D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156837" y="1234028"/>
            <a:ext cx="295443" cy="295443"/>
          </a:xfrm>
          <a:prstGeom prst="rect">
            <a:avLst/>
          </a:prstGeom>
        </p:spPr>
      </p:pic>
      <p:pic>
        <p:nvPicPr>
          <p:cNvPr id="14" name="Picture 13">
            <a:extLst>
              <a:ext uri="{FF2B5EF4-FFF2-40B4-BE49-F238E27FC236}">
                <a16:creationId xmlns:a16="http://schemas.microsoft.com/office/drawing/2014/main" id="{F80C6063-85E5-87C7-055C-982DE30CEA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15842" y="5170386"/>
            <a:ext cx="2168872" cy="1626654"/>
          </a:xfrm>
          <a:prstGeom prst="rect">
            <a:avLst/>
          </a:prstGeom>
        </p:spPr>
      </p:pic>
      <p:pic>
        <p:nvPicPr>
          <p:cNvPr id="17" name="Picture 16">
            <a:extLst>
              <a:ext uri="{FF2B5EF4-FFF2-40B4-BE49-F238E27FC236}">
                <a16:creationId xmlns:a16="http://schemas.microsoft.com/office/drawing/2014/main" id="{BDE1E9A6-DDAC-CEA9-A075-C0EE4593031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02342" y="5170386"/>
            <a:ext cx="1219990" cy="1626654"/>
          </a:xfrm>
          <a:prstGeom prst="rect">
            <a:avLst/>
          </a:prstGeom>
        </p:spPr>
      </p:pic>
      <p:pic>
        <p:nvPicPr>
          <p:cNvPr id="20" name="Picture 19">
            <a:extLst>
              <a:ext uri="{FF2B5EF4-FFF2-40B4-BE49-F238E27FC236}">
                <a16:creationId xmlns:a16="http://schemas.microsoft.com/office/drawing/2014/main" id="{60F67280-682B-1B72-ED09-749A5E72C0E9}"/>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9060180" y="5170386"/>
            <a:ext cx="1584960" cy="1626654"/>
          </a:xfrm>
          <a:prstGeom prst="rect">
            <a:avLst/>
          </a:prstGeom>
        </p:spPr>
      </p:pic>
      <p:sp>
        <p:nvSpPr>
          <p:cNvPr id="22" name="TextBox 21">
            <a:extLst>
              <a:ext uri="{FF2B5EF4-FFF2-40B4-BE49-F238E27FC236}">
                <a16:creationId xmlns:a16="http://schemas.microsoft.com/office/drawing/2014/main" id="{45EEEDC1-CA8B-2AC2-892F-25A33832AE7E}"/>
              </a:ext>
            </a:extLst>
          </p:cNvPr>
          <p:cNvSpPr txBox="1"/>
          <p:nvPr/>
        </p:nvSpPr>
        <p:spPr>
          <a:xfrm>
            <a:off x="6815842" y="4801054"/>
            <a:ext cx="6244590" cy="369332"/>
          </a:xfrm>
          <a:prstGeom prst="rect">
            <a:avLst/>
          </a:prstGeom>
          <a:noFill/>
        </p:spPr>
        <p:txBody>
          <a:bodyPr wrap="square">
            <a:spAutoFit/>
          </a:bodyPr>
          <a:lstStyle/>
          <a:p>
            <a:r>
              <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rPr>
              <a:t>Other examples the AI can pickup </a:t>
            </a:r>
            <a:endParaRPr lang="en-GB" dirty="0"/>
          </a:p>
        </p:txBody>
      </p:sp>
    </p:spTree>
    <p:extLst>
      <p:ext uri="{BB962C8B-B14F-4D97-AF65-F5344CB8AC3E}">
        <p14:creationId xmlns:p14="http://schemas.microsoft.com/office/powerpoint/2010/main" val="3824795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42FA4-54CA-34F3-324D-FED96A0CE00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16DE653-D11F-D931-5575-6D7C1F8616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717" y="1195928"/>
            <a:ext cx="2614043" cy="3991005"/>
          </a:xfrm>
          <a:prstGeom prst="rect">
            <a:avLst/>
          </a:prstGeom>
        </p:spPr>
      </p:pic>
      <p:sp>
        <p:nvSpPr>
          <p:cNvPr id="4" name="Rectangle 3">
            <a:extLst>
              <a:ext uri="{FF2B5EF4-FFF2-40B4-BE49-F238E27FC236}">
                <a16:creationId xmlns:a16="http://schemas.microsoft.com/office/drawing/2014/main" id="{FF60853E-E894-CBF8-E28A-09677715BEB3}"/>
              </a:ext>
            </a:extLst>
          </p:cNvPr>
          <p:cNvSpPr/>
          <p:nvPr/>
        </p:nvSpPr>
        <p:spPr>
          <a:xfrm>
            <a:off x="-197830" y="390317"/>
            <a:ext cx="12489737" cy="830997"/>
          </a:xfrm>
          <a:prstGeom prst="rect">
            <a:avLst/>
          </a:prstGeom>
          <a:noFill/>
        </p:spPr>
        <p:txBody>
          <a:bodyPr wrap="square" lIns="91440" tIns="45720" rIns="91440" bIns="45720">
            <a:spAutoFit/>
          </a:bodyPr>
          <a:lstStyle/>
          <a:p>
            <a:pPr lvl="0">
              <a:defRPr/>
            </a:pPr>
            <a:r>
              <a:rPr kumimoji="0" lang="en-GB" sz="4800" b="1" i="0" u="none" strike="noStrike" kern="1200" cap="none" spc="0" normalizeH="0" baseline="0" noProof="0" dirty="0">
                <a:ln w="10160">
                  <a:solidFill>
                    <a:prstClr val="black"/>
                  </a:solidFill>
                  <a:prstDash val="solid"/>
                </a:ln>
                <a:solidFill>
                  <a:prstClr val="black"/>
                </a:solidFill>
                <a:effectLst>
                  <a:outerShdw blurRad="38100" dist="22860" dir="5400000" algn="tl" rotWithShape="0">
                    <a:srgbClr val="000000">
                      <a:alpha val="30000"/>
                    </a:srgbClr>
                  </a:outerShdw>
                </a:effectLst>
                <a:uLnTx/>
                <a:uFillTx/>
                <a:latin typeface="Inter 24pt" panose="02000503000000020004" pitchFamily="2" charset="0"/>
                <a:ea typeface="Inter 24pt" panose="02000503000000020004" pitchFamily="2" charset="0"/>
                <a:cs typeface="Sans Serif Collection" panose="020B0502040504020204" pitchFamily="34" charset="0"/>
              </a:rPr>
              <a:t> </a:t>
            </a:r>
            <a:r>
              <a:rPr kumimoji="0" lang="en-GB" sz="4800" b="1" i="0" u="none" strike="noStrike" kern="1200" cap="none" spc="0" normalizeH="0" baseline="0" noProof="0" dirty="0" err="1">
                <a:ln w="10160">
                  <a:solidFill>
                    <a:prstClr val="black"/>
                  </a:solidFill>
                  <a:prstDash val="solid"/>
                </a:ln>
                <a:solidFill>
                  <a:prstClr val="black"/>
                </a:solidFill>
                <a:effectLst>
                  <a:outerShdw blurRad="38100" dist="22860" dir="5400000" algn="tl" rotWithShape="0">
                    <a:srgbClr val="000000">
                      <a:alpha val="30000"/>
                    </a:srgbClr>
                  </a:outerShdw>
                </a:effectLst>
                <a:uLnTx/>
                <a:uFillTx/>
                <a:latin typeface="Inter 24pt" panose="02000503000000020004" pitchFamily="2" charset="0"/>
                <a:ea typeface="Inter 24pt" panose="02000503000000020004" pitchFamily="2" charset="0"/>
                <a:cs typeface="Sans Serif Collection" panose="020B0502040504020204" pitchFamily="34" charset="0"/>
              </a:rPr>
              <a:t>Usecase</a:t>
            </a:r>
            <a:r>
              <a:rPr kumimoji="0" lang="en-GB" sz="4800" b="1" i="0" u="none" strike="noStrike" kern="1200" cap="none" spc="0" normalizeH="0" baseline="0" noProof="0" dirty="0">
                <a:ln w="10160">
                  <a:solidFill>
                    <a:prstClr val="black"/>
                  </a:solidFill>
                  <a:prstDash val="solid"/>
                </a:ln>
                <a:solidFill>
                  <a:prstClr val="black"/>
                </a:solidFill>
                <a:effectLst>
                  <a:outerShdw blurRad="38100" dist="22860" dir="5400000" algn="tl" rotWithShape="0">
                    <a:srgbClr val="000000">
                      <a:alpha val="30000"/>
                    </a:srgbClr>
                  </a:outerShdw>
                </a:effectLst>
                <a:uLnTx/>
                <a:uFillTx/>
                <a:latin typeface="Inter 24pt" panose="02000503000000020004" pitchFamily="2" charset="0"/>
                <a:ea typeface="Inter 24pt" panose="02000503000000020004" pitchFamily="2" charset="0"/>
                <a:cs typeface="Sans Serif Collection" panose="020B0502040504020204" pitchFamily="34" charset="0"/>
              </a:rPr>
              <a:t> 5 : </a:t>
            </a:r>
            <a:r>
              <a:rPr lang="en-GB" sz="4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Inter 24pt" panose="02000503000000020004" pitchFamily="2" charset="0"/>
                <a:ea typeface="Inter 24pt" panose="02000503000000020004" pitchFamily="2" charset="0"/>
                <a:cs typeface="Sans Serif Collection" panose="020B0502040504020204" pitchFamily="34" charset="0"/>
              </a:rPr>
              <a:t>AI</a:t>
            </a:r>
            <a:r>
              <a:rPr kumimoji="0" lang="en-GB" sz="4800" b="1" i="0" u="none" strike="noStrike" kern="1200" cap="none" spc="0" normalizeH="0" baseline="0" noProof="0" dirty="0">
                <a:ln w="10160">
                  <a:solidFill>
                    <a:prstClr val="black"/>
                  </a:solidFill>
                  <a:prstDash val="solid"/>
                </a:ln>
                <a:solidFill>
                  <a:prstClr val="black"/>
                </a:solidFill>
                <a:effectLst>
                  <a:outerShdw blurRad="38100" dist="22860" dir="5400000" algn="tl" rotWithShape="0">
                    <a:srgbClr val="000000">
                      <a:alpha val="30000"/>
                    </a:srgbClr>
                  </a:outerShdw>
                </a:effectLst>
                <a:uLnTx/>
                <a:uFillTx/>
                <a:latin typeface="Inter 24pt" panose="02000503000000020004" pitchFamily="2" charset="0"/>
                <a:ea typeface="Inter 24pt" panose="02000503000000020004" pitchFamily="2" charset="0"/>
                <a:cs typeface="Sans Serif Collection" panose="020B0502040504020204" pitchFamily="34" charset="0"/>
              </a:rPr>
              <a:t> Inspection Assistant </a:t>
            </a:r>
            <a:r>
              <a:rPr lang="en-GB" sz="4800" b="1" dirty="0">
                <a:ln w="10160">
                  <a:solidFill>
                    <a:prstClr val="black"/>
                  </a:solidFill>
                  <a:prstDash val="solid"/>
                </a:ln>
                <a:solidFill>
                  <a:prstClr val="black"/>
                </a:solidFill>
                <a:effectLst>
                  <a:outerShdw blurRad="38100" dist="22860" dir="5400000" algn="tl" rotWithShape="0">
                    <a:srgbClr val="000000">
                      <a:alpha val="30000"/>
                    </a:srgbClr>
                  </a:outerShdw>
                </a:effectLst>
                <a:latin typeface="Inter 24pt" panose="02000503000000020004" pitchFamily="2" charset="0"/>
                <a:ea typeface="Inter 24pt" panose="02000503000000020004" pitchFamily="2" charset="0"/>
                <a:cs typeface="Sans Serif Collection" panose="020B0502040504020204" pitchFamily="34" charset="0"/>
              </a:rPr>
              <a:t> </a:t>
            </a:r>
            <a:endParaRPr kumimoji="0" lang="en-GB" sz="4800" b="1" i="0" u="none" strike="noStrike" kern="1200" cap="none" spc="0" normalizeH="0" baseline="0" noProof="0" dirty="0">
              <a:ln w="10160">
                <a:solidFill>
                  <a:prstClr val="black"/>
                </a:solidFill>
                <a:prstDash val="solid"/>
              </a:ln>
              <a:solidFill>
                <a:prstClr val="black"/>
              </a:solidFill>
              <a:effectLst>
                <a:outerShdw blurRad="38100" dist="22860" dir="5400000" algn="tl" rotWithShape="0">
                  <a:srgbClr val="000000">
                    <a:alpha val="30000"/>
                  </a:srgbClr>
                </a:outerShdw>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59B1C28B-BEA2-7884-6330-4513DD365233}"/>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a:stretch>
            <a:fillRect/>
          </a:stretch>
        </p:blipFill>
        <p:spPr>
          <a:xfrm>
            <a:off x="-10669" y="0"/>
            <a:ext cx="12202669" cy="409271"/>
          </a:xfrm>
          <a:prstGeom prst="rect">
            <a:avLst/>
          </a:prstGeom>
        </p:spPr>
      </p:pic>
      <p:sp>
        <p:nvSpPr>
          <p:cNvPr id="10" name="TextBox 9">
            <a:extLst>
              <a:ext uri="{FF2B5EF4-FFF2-40B4-BE49-F238E27FC236}">
                <a16:creationId xmlns:a16="http://schemas.microsoft.com/office/drawing/2014/main" id="{CC0E6434-9392-7426-EA68-85797D7762F2}"/>
              </a:ext>
            </a:extLst>
          </p:cNvPr>
          <p:cNvSpPr txBox="1"/>
          <p:nvPr/>
        </p:nvSpPr>
        <p:spPr>
          <a:xfrm>
            <a:off x="2721478" y="1264669"/>
            <a:ext cx="6651122" cy="360098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prstClr val="black"/>
                </a:solidFill>
                <a:latin typeface="Inter 18pt Black" panose="02000503000000020004" pitchFamily="2" charset="0"/>
                <a:ea typeface="Inter 18pt Black" panose="02000503000000020004" pitchFamily="2" charset="0"/>
              </a:rPr>
              <a:t>CFM56 – Rotor inspection </a:t>
            </a:r>
            <a:r>
              <a:rPr kumimoji="0" lang="en-GB" sz="1800" b="1" i="0" u="none" strike="noStrike" kern="1200" cap="none" spc="0" normalizeH="0" baseline="0" noProof="0" dirty="0">
                <a:ln>
                  <a:noFill/>
                </a:ln>
                <a:solidFill>
                  <a:prstClr val="black"/>
                </a:solidFill>
                <a:effectLst/>
                <a:uLnTx/>
                <a:uFillTx/>
                <a:latin typeface="Inter 18pt Black" panose="02000503000000020004" pitchFamily="2" charset="0"/>
                <a:ea typeface="Inter 18pt Black" panose="02000503000000020004" pitchFamily="2" charset="0"/>
                <a:cs typeface="+mn-cs"/>
              </a:rPr>
              <a:t>:</a:t>
            </a:r>
            <a:endPar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Inter 24pt Light" panose="02000503000000020004" pitchFamily="2" charset="0"/>
                <a:ea typeface="Inter 24pt Light" panose="02000503000000020004" pitchFamily="2" charset="0"/>
              </a:rPr>
              <a:t>Example of AI assisting the visual inspection of a CFM56 rotor blades. It detects any defects like dents, scratches on the rotor blades, it extracts the blades and gives the inspector a visual feedback.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Inter 24pt Light" panose="02000503000000020004" pitchFamily="2" charset="0"/>
              <a:ea typeface="Inter 24pt Light"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Inter 24pt Light" panose="02000503000000020004" pitchFamily="2" charset="0"/>
                <a:ea typeface="Inter 24pt Light" panose="02000503000000020004" pitchFamily="2" charset="0"/>
              </a:rPr>
              <a:t>It also picks-up the audio of the inspector and using Wisper AI, it transcribes the visual inspection audio into the report and summarizes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prstClr val="black"/>
              </a:solidFill>
              <a:latin typeface="Inter 24pt Light" panose="02000503000000020004" pitchFamily="2" charset="0"/>
              <a:ea typeface="Inter 24pt Light"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Inter 18pt Black" panose="02000503000000020004" pitchFamily="2" charset="0"/>
                <a:ea typeface="Inter 18pt Black" panose="02000503000000020004" pitchFamily="2" charset="0"/>
                <a:cs typeface="+mn-cs"/>
              </a:rPr>
              <a:t>Link </a:t>
            </a:r>
            <a:r>
              <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rPr>
              <a:t>:  </a:t>
            </a:r>
            <a:r>
              <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hlinkClick r:id="rId4"/>
              </a:rPr>
              <a:t>see video</a:t>
            </a:r>
            <a:endParaRPr kumimoji="0" lang="en-GB" sz="1800" b="0" i="0" u="none" strike="noStrike" kern="1200" cap="none" spc="0" normalizeH="0" baseline="0" noProof="0" dirty="0">
              <a:ln>
                <a:noFill/>
              </a:ln>
              <a:solidFill>
                <a:prstClr val="black"/>
              </a:solidFill>
              <a:effectLst/>
              <a:uLnTx/>
              <a:uFillTx/>
              <a:latin typeface="Inter 24pt Light" panose="02000503000000020004" pitchFamily="2" charset="0"/>
              <a:ea typeface="Inter 24pt Light" panose="02000503000000020004" pitchFamily="2" charset="0"/>
              <a:cs typeface="+mn-cs"/>
            </a:endParaRPr>
          </a:p>
        </p:txBody>
      </p:sp>
      <p:pic>
        <p:nvPicPr>
          <p:cNvPr id="16" name="Graphic 15">
            <a:extLst>
              <a:ext uri="{FF2B5EF4-FFF2-40B4-BE49-F238E27FC236}">
                <a16:creationId xmlns:a16="http://schemas.microsoft.com/office/drawing/2014/main" id="{5B8C16F5-F397-91B5-8B75-996CBDE2507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287608" y="1264669"/>
            <a:ext cx="295443" cy="295443"/>
          </a:xfrm>
          <a:prstGeom prst="rect">
            <a:avLst/>
          </a:prstGeom>
        </p:spPr>
      </p:pic>
      <p:pic>
        <p:nvPicPr>
          <p:cNvPr id="8" name="Picture 7">
            <a:extLst>
              <a:ext uri="{FF2B5EF4-FFF2-40B4-BE49-F238E27FC236}">
                <a16:creationId xmlns:a16="http://schemas.microsoft.com/office/drawing/2014/main" id="{645D9DC1-3ECE-E6BA-DB39-94AB4A8FCB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72600" y="1202359"/>
            <a:ext cx="2781683" cy="3984574"/>
          </a:xfrm>
          <a:prstGeom prst="rect">
            <a:avLst/>
          </a:prstGeom>
        </p:spPr>
      </p:pic>
      <p:pic>
        <p:nvPicPr>
          <p:cNvPr id="11" name="Picture 10">
            <a:extLst>
              <a:ext uri="{FF2B5EF4-FFF2-40B4-BE49-F238E27FC236}">
                <a16:creationId xmlns:a16="http://schemas.microsoft.com/office/drawing/2014/main" id="{3EB28B34-1D9A-C247-7C15-B7DAA1DC038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01785" y="5186933"/>
            <a:ext cx="524859" cy="735700"/>
          </a:xfrm>
          <a:prstGeom prst="rect">
            <a:avLst/>
          </a:prstGeom>
        </p:spPr>
      </p:pic>
      <p:pic>
        <p:nvPicPr>
          <p:cNvPr id="13" name="Picture 12">
            <a:extLst>
              <a:ext uri="{FF2B5EF4-FFF2-40B4-BE49-F238E27FC236}">
                <a16:creationId xmlns:a16="http://schemas.microsoft.com/office/drawing/2014/main" id="{5B9AA1A4-4246-4682-11F6-3E91942F0E4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717" y="5186933"/>
            <a:ext cx="2619092" cy="675024"/>
          </a:xfrm>
          <a:prstGeom prst="rect">
            <a:avLst/>
          </a:prstGeom>
        </p:spPr>
      </p:pic>
      <p:sp>
        <p:nvSpPr>
          <p:cNvPr id="15" name="Arrow: Right 14">
            <a:extLst>
              <a:ext uri="{FF2B5EF4-FFF2-40B4-BE49-F238E27FC236}">
                <a16:creationId xmlns:a16="http://schemas.microsoft.com/office/drawing/2014/main" id="{0DDB873D-F148-0D95-CB3D-12BC2A01FAF8}"/>
              </a:ext>
            </a:extLst>
          </p:cNvPr>
          <p:cNvSpPr/>
          <p:nvPr/>
        </p:nvSpPr>
        <p:spPr>
          <a:xfrm>
            <a:off x="2721479" y="5345123"/>
            <a:ext cx="315636" cy="369332"/>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578561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55148-51FF-8E3F-E5E2-CBEE0F9BEAA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B1E83E8-0872-619D-BA4F-896607CF3A91}"/>
              </a:ext>
            </a:extLst>
          </p:cNvPr>
          <p:cNvPicPr>
            <a:picLocks noChangeAspect="1"/>
          </p:cNvPicPr>
          <p:nvPr/>
        </p:nvPicPr>
        <p:blipFill>
          <a:blip r:embed="rId2" cstate="screen">
            <a:extLst>
              <a:ext uri="{28A0092B-C50C-407E-A947-70E740481C1C}">
                <a14:useLocalDpi xmlns:a14="http://schemas.microsoft.com/office/drawing/2010/main"/>
              </a:ext>
            </a:extLst>
          </a:blip>
          <a:srcRect t="-1"/>
          <a:stretch>
            <a:fillRect/>
          </a:stretch>
        </p:blipFill>
        <p:spPr>
          <a:xfrm>
            <a:off x="-33652" y="2429817"/>
            <a:ext cx="12259304" cy="4561292"/>
          </a:xfrm>
          <a:prstGeom prst="rect">
            <a:avLst/>
          </a:prstGeom>
        </p:spPr>
      </p:pic>
      <p:sp>
        <p:nvSpPr>
          <p:cNvPr id="4" name="Rectangle 3">
            <a:extLst>
              <a:ext uri="{FF2B5EF4-FFF2-40B4-BE49-F238E27FC236}">
                <a16:creationId xmlns:a16="http://schemas.microsoft.com/office/drawing/2014/main" id="{D3A73E56-0559-3065-2ECB-1B744E77EC19}"/>
              </a:ext>
            </a:extLst>
          </p:cNvPr>
          <p:cNvSpPr/>
          <p:nvPr/>
        </p:nvSpPr>
        <p:spPr>
          <a:xfrm>
            <a:off x="-147384" y="2650602"/>
            <a:ext cx="12339384" cy="2554545"/>
          </a:xfrm>
          <a:prstGeom prst="rect">
            <a:avLst/>
          </a:prstGeom>
          <a:noFill/>
        </p:spPr>
        <p:txBody>
          <a:bodyPr wrap="square" lIns="91440" tIns="45720" rIns="91440" bIns="45720">
            <a:spAutoFit/>
          </a:bodyPr>
          <a:lstStyle/>
          <a:p>
            <a:r>
              <a:rPr lang="en-GB" sz="8000" b="1" cap="none" spc="0"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Inter 24pt" panose="02000503000000020004" pitchFamily="2" charset="0"/>
                <a:ea typeface="Inter 24pt" panose="02000503000000020004" pitchFamily="2" charset="0"/>
                <a:cs typeface="Sans Serif Collection" panose="020B0502040504020204" pitchFamily="34" charset="0"/>
              </a:rPr>
              <a:t>  AI Capability &amp; Deployment</a:t>
            </a:r>
            <a:endParaRPr lang="en-GB" sz="8000" b="1" cap="none" spc="0" dirty="0">
              <a:ln w="10160">
                <a:solidFill>
                  <a:schemeClr val="tx1"/>
                </a:solidFill>
                <a:prstDash val="solid"/>
              </a:ln>
              <a:effectLst>
                <a:outerShdw blurRad="38100" dist="22860" dir="5400000" algn="tl" rotWithShape="0">
                  <a:srgbClr val="000000">
                    <a:alpha val="30000"/>
                  </a:srgbClr>
                </a:outerShdw>
              </a:effectLst>
            </a:endParaRPr>
          </a:p>
        </p:txBody>
      </p:sp>
      <p:pic>
        <p:nvPicPr>
          <p:cNvPr id="3" name="Graphic 2">
            <a:extLst>
              <a:ext uri="{FF2B5EF4-FFF2-40B4-BE49-F238E27FC236}">
                <a16:creationId xmlns:a16="http://schemas.microsoft.com/office/drawing/2014/main" id="{19B58936-9593-A59C-021E-09427E40329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1024" y="2925213"/>
            <a:ext cx="295443" cy="295443"/>
          </a:xfrm>
          <a:prstGeom prst="rect">
            <a:avLst/>
          </a:prstGeom>
        </p:spPr>
      </p:pic>
    </p:spTree>
    <p:extLst>
      <p:ext uri="{BB962C8B-B14F-4D97-AF65-F5344CB8AC3E}">
        <p14:creationId xmlns:p14="http://schemas.microsoft.com/office/powerpoint/2010/main" val="42821905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911</TotalTime>
  <Words>1190</Words>
  <Application>Microsoft Office PowerPoint</Application>
  <PresentationFormat>Widescreen</PresentationFormat>
  <Paragraphs>148</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Aptos</vt:lpstr>
      <vt:lpstr>Aptos Display</vt:lpstr>
      <vt:lpstr>Arial</vt:lpstr>
      <vt:lpstr>Inter 18pt Black</vt:lpstr>
      <vt:lpstr>Inter 24pt</vt:lpstr>
      <vt:lpstr>Inter 24pt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Julian Marinescu</dc:creator>
  <cp:lastModifiedBy>Julian Marinescu</cp:lastModifiedBy>
  <cp:revision>19</cp:revision>
  <dcterms:created xsi:type="dcterms:W3CDTF">2026-04-25T04:14:39Z</dcterms:created>
  <dcterms:modified xsi:type="dcterms:W3CDTF">2026-05-30T12:47:21Z</dcterms:modified>
</cp:coreProperties>
</file>